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sldIdLst>
    <p:sldId id="262" r:id="rId2"/>
    <p:sldId id="290" r:id="rId3"/>
    <p:sldId id="291" r:id="rId4"/>
    <p:sldId id="293" r:id="rId5"/>
    <p:sldId id="294" r:id="rId6"/>
    <p:sldId id="295" r:id="rId7"/>
    <p:sldId id="296" r:id="rId8"/>
    <p:sldId id="339" r:id="rId9"/>
    <p:sldId id="257" r:id="rId10"/>
    <p:sldId id="258" r:id="rId11"/>
    <p:sldId id="259" r:id="rId12"/>
    <p:sldId id="260" r:id="rId13"/>
    <p:sldId id="261" r:id="rId14"/>
    <p:sldId id="297" r:id="rId15"/>
    <p:sldId id="298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6" r:id="rId27"/>
    <p:sldId id="277" r:id="rId28"/>
    <p:sldId id="278" r:id="rId29"/>
    <p:sldId id="279" r:id="rId30"/>
    <p:sldId id="280" r:id="rId31"/>
    <p:sldId id="300" r:id="rId32"/>
    <p:sldId id="301" r:id="rId33"/>
    <p:sldId id="302" r:id="rId34"/>
    <p:sldId id="303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3" r:id="rId43"/>
    <p:sldId id="314" r:id="rId44"/>
    <p:sldId id="315" r:id="rId45"/>
    <p:sldId id="282" r:id="rId46"/>
    <p:sldId id="316" r:id="rId47"/>
    <p:sldId id="284" r:id="rId48"/>
    <p:sldId id="285" r:id="rId49"/>
    <p:sldId id="317" r:id="rId50"/>
    <p:sldId id="286" r:id="rId51"/>
    <p:sldId id="318" r:id="rId52"/>
    <p:sldId id="287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7" r:id="rId69"/>
    <p:sldId id="338" r:id="rId70"/>
    <p:sldId id="335" r:id="rId71"/>
    <p:sldId id="336" r:id="rId72"/>
    <p:sldId id="340" r:id="rId73"/>
    <p:sldId id="342" r:id="rId74"/>
    <p:sldId id="341" r:id="rId7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90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44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001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175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991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987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303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81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271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877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136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789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707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52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32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071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619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6B9BE-C814-4C3E-8E3D-93F1A6BA8DA5}" type="datetimeFigureOut">
              <a:rPr lang="hu-HU" smtClean="0"/>
              <a:t>2022.06.15.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14DF6-52FF-4A85-9A24-91E8C8E087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88721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://www.szabarchiv.hu/drupal/node/35637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://www.szabarchiv.hu/drupal/node/35657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szabarchiv.hu/drupal/node/35739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szabarchiv.hu/drupal/node/40099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://www.szabarchiv.hu/drupal/node/40122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://www.szabarchiv.hu/drupal/node/40133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szabarchiv.hu/drupal/node/40157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://www.szabarchiv.hu/drupal/node/40225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szabarchiv.hu/drupal/node/40253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szabarchiv.hu/drupal/node/4027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szabarchiv.hu/drupal/vendegunk-volt-valuch-tibor-tortenesz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://www.szabarchiv.hu/drupal/node/40303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szabarchiv.hu/drupal/node/40368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szabarchiv.hu/drupal/node/60855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szabarchiv.hu/drupal/node/60975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szabarchiv.hu/drupal/node/64954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://www.szabarchiv.hu/drupal/node/64974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szabarchiv.hu/drupal/node/65011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szabarchiv.hu/drupal/node/65035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://www.szabarchiv.hu/drupal/node/65076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szabarchiv.hu/drupal/node/6509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szabarchiv.hu/drupal/beszelgetes-kover-gyorggye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szabarchiv.hu/drupal/node/65203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szabarchiv.hu/drupal/node/16528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szabarchiv.hu/drupal/node/165425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zabarchiv.hu/drupal/node/165440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://www.szabarchiv.hu/drupal/node/165506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szabarchiv.hu/drupal/node/16551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szabarchiv.hu/drupal/node/165563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szabarchiv.hu/drupal/node/165584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szabarchiv.hu/drupal/node/17858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hyperlink" Target="http://www.szabarchiv.hu/drupal/node/17902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szabarchiv.hu/drupal/node/35387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szabarchiv.hu/drupal/node/17907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szabarchiv.hu/drupal/node/17913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mnl.gov.hu/mnl/szszbml/hirek/latogatas_a_muzeumi_raktarakban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hyperlink" Target="https://mnl.gov.hu/mnl/szszbml/hirek/ofehertoinak_lenni_j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mnl.gov.hu/mnl/szszbml/hirek/konyvbemutato_2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szabarchiv.hu/drupal/node/179498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mnl.gov.hu/mnl/szszbml/hirek/konyvbemutato_3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://www.szabarchiv.hu/drupal/node/185512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szabarchiv.hu/drupal/node/186675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www.facebook.com/mnlszszbml/posts/346744813666713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://www.szabarchiv.hu/drupal/node/35495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www.szabarchiv.hu/drupal/node/18706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hyperlink" Target="https://www.facebook.com/mnlszszbml/videos/534547760836713?source=13&amp;player_origin=unknown&amp;__xts__%5b0%5d=68.ARD7lny7KuWKVctP8X9lxCt-6iATASP9Nrzb3_9K7l_oRJntqwRqs_olGbPKrNcElOxlXuNoEQD_Vkcq7Y3jiW8a_M_4zX_tqmOihN4hsVSQvTfyfK-N16FzGGgUadh6h4dQ7fVU7Betq36CsA2hC2Uawsf_HNE5z-hQejpgRXcxk6ZdnE0dk3bATnnBddw7nZLPod6GvMYpToy4PCnrUGvpVaFQn9SQxQO4st37kI0pe8ecWrZkwmXNKeE-BS32L8joXFjp3iHTzepEjjHX53ZAmYpz2KbQ8CJfiVWHRUYrlwwJquAe4V3J8b9ehOlBqb2x49CH1XbZH8EGP6wFVN1VAK3yftL5FvWG3g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A%2022.%20Lev&#233;lt&#225;ri%20&#201;vk&#246;nyv%20tanulm&#225;nyainak%20bemutat&#243;ja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A%2022.%20Lev&#233;lt&#225;ri%20&#201;vk&#246;nyv%20tanulm&#225;nyainak%20bemutat&#243;ja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hyperlink" Target="http://www.szabarchiv.hu/drupal/node/187201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hyperlink" Target="A%2022.%20Lev&#233;lt&#225;ri%20&#201;vk&#246;nyv%20tanulm&#225;nyainak%20bemutat&#243;ja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hyperlink" Target="http://www.szabarchiv.hu/drupal/node/187230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hyperlink" Target="http://www.szabarchiv.hu/drupal/node/187231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hyperlink" Target="http://www.szabarchiv.hu/drupal/node/187236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hyperlink" Target="http://www.szabarchiv.hu/drupal/node/187238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www.szabarchiv.hu/drupal/node/35515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hyperlink" Target="http://www.szabarchiv.hu/drupal/node/187239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hyperlink" Target="http://www.szabarchiv.hu/drupal/node/187241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hyperlink" Target="http://www.szabarchiv.hu/drupal/node/187250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hyperlink" Target="A%2022.%20Lev&#233;lt&#225;ri%20&#201;vk&#246;nyv%20tanulm&#225;nyainak%20bemutat&#243;j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hyperlink" Target="https://mnl.gov.hu/mnl/szszbml/hirek/egy_erdekes_peres_ugy_a_multbol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hyperlink" Target="https://mnl.gov.hu/mnl/szszbml/hirek/egy_regi_varmegyei_jegyzo_a_17_szazadbol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hyperlink" Target="https://business.facebook.com/mnlszszbml/videos/1174142899748956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hyperlink" Target="https://business.facebook.com/mnlszszbml/videos/4625608737450665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facebook.com/mnlszszbml/videos/437169344853682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business.facebook.com/mnlszszbml/videos/648813922932620/?t=0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www.szabarchiv.hu/drupal/node/35538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mnl.gov.hu/download/file/fid/62855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mnl.gov.hu/download/file/fid/63072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zabarchiv.hu/drupal/node/35569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szabarchiv.hu/drupal/node/35599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0322" y="1507067"/>
            <a:ext cx="8144134" cy="2599712"/>
          </a:xfrm>
        </p:spPr>
        <p:txBody>
          <a:bodyPr/>
          <a:lstStyle/>
          <a:p>
            <a:r>
              <a:rPr lang="hu-HU" dirty="0"/>
              <a:t>Arcok és könyvek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/>
              <a:t>történettudomány műhelyéből</a:t>
            </a:r>
          </a:p>
        </p:txBody>
      </p:sp>
      <p:pic>
        <p:nvPicPr>
          <p:cNvPr id="3" name="sany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9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89040" y="822868"/>
            <a:ext cx="40969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2014. március 14.</a:t>
            </a:r>
          </a:p>
          <a:p>
            <a:r>
              <a:rPr lang="hu-HU" dirty="0" smtClean="0"/>
              <a:t>Kedves Gyula, Bene János és Galambos</a:t>
            </a:r>
          </a:p>
          <a:p>
            <a:r>
              <a:rPr lang="hu-HU" dirty="0" smtClean="0"/>
              <a:t>Sándor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289040" y="57486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Emlékezés az 1848-as forradalomra. Dr. Bene János és Dr. Kedves Gyula történészekkel Dr. Galambos Sándor igazgatóhelyettes beszélget</a:t>
            </a:r>
            <a:endParaRPr lang="hu-HU" sz="16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0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84323" y="835567"/>
            <a:ext cx="36610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2014. április 1.</a:t>
            </a:r>
          </a:p>
          <a:p>
            <a:r>
              <a:rPr lang="hu-HU" dirty="0" smtClean="0"/>
              <a:t>Toronyi Zsuzsanna, Somos Péter és</a:t>
            </a:r>
          </a:p>
          <a:p>
            <a:r>
              <a:rPr lang="hu-HU" dirty="0" smtClean="0"/>
              <a:t>Bánszki Hajnalka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384323" y="56851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Vendégeinkkel, Toronyi Zsuzsannával, a Magyar Zsidó Levéltár vezetőjével és Somos Péterrel, a </a:t>
            </a:r>
            <a:r>
              <a:rPr lang="hu-HU" sz="1600" dirty="0" err="1" smtClean="0">
                <a:hlinkClick r:id="rId2"/>
              </a:rPr>
              <a:t>Sófár</a:t>
            </a:r>
            <a:r>
              <a:rPr lang="hu-HU" sz="1600" dirty="0" smtClean="0">
                <a:hlinkClick r:id="rId2"/>
              </a:rPr>
              <a:t> újság főszerkesztőjével Bánszki Hajnalka levéltáros beszélget.</a:t>
            </a:r>
            <a:endParaRPr lang="hu-HU" sz="1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5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86358" y="932934"/>
            <a:ext cx="40566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2014. május 16.</a:t>
            </a:r>
          </a:p>
          <a:p>
            <a:r>
              <a:rPr lang="hu-HU" dirty="0" err="1" smtClean="0"/>
              <a:t>Riczu</a:t>
            </a:r>
            <a:r>
              <a:rPr lang="hu-HU" dirty="0" smtClean="0"/>
              <a:t> Zoltán és Kujbusné Mecsei Éva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286358" y="56851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Nyíregyháza Városnapján </a:t>
            </a:r>
            <a:r>
              <a:rPr lang="hu-HU" sz="1600" dirty="0" err="1" smtClean="0">
                <a:hlinkClick r:id="rId2"/>
              </a:rPr>
              <a:t>Riczu</a:t>
            </a:r>
            <a:r>
              <a:rPr lang="hu-HU" sz="1600" dirty="0" smtClean="0">
                <a:hlinkClick r:id="rId2"/>
              </a:rPr>
              <a:t> Zoltán: Zsidósors Nyíregyházán 1944-ben című előadásával emlékezünk a holokauszt áldozataira</a:t>
            </a:r>
            <a:endParaRPr lang="hu-HU" sz="1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49" y="0"/>
            <a:ext cx="7618702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1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31484" y="945634"/>
            <a:ext cx="33232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2014. október 20.</a:t>
            </a:r>
          </a:p>
          <a:p>
            <a:r>
              <a:rPr lang="hu-HU" dirty="0" smtClean="0"/>
              <a:t>Takács Tibor és Gottfried Barna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231484" y="56470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Arcok és könyvek a történettudomány műhelyéből</a:t>
            </a:r>
            <a:endParaRPr lang="hu-HU" sz="1600" dirty="0" smtClean="0"/>
          </a:p>
          <a:p>
            <a:r>
              <a:rPr lang="hu-HU" sz="1600" dirty="0" smtClean="0">
                <a:hlinkClick r:id="rId2"/>
              </a:rPr>
              <a:t>Takács Tibor: Szoros emberfogás. Futball és állambiztonság a Kádár-korszakban c. könyvének bemutatója</a:t>
            </a:r>
            <a:endParaRPr lang="hu-HU" sz="1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49" y="0"/>
            <a:ext cx="7410451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28600" y="712857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2014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. november 24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.</a:t>
            </a:r>
          </a:p>
          <a:p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Margócsy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István, </a:t>
            </a:r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Margócsy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Klára, 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Galambos Sándor és Kujbusné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Mecsei Éva </a:t>
            </a:r>
            <a:endParaRPr lang="hu-HU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28600" y="556545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Levéltár-történeti 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délelőtt </a:t>
            </a:r>
          </a:p>
          <a:p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Vendégeink voltak: </a:t>
            </a:r>
            <a:r>
              <a:rPr lang="hu-HU" sz="1600" dirty="0" err="1">
                <a:solidFill>
                  <a:srgbClr val="000000"/>
                </a:solidFill>
                <a:latin typeface="+mj-lt"/>
                <a:hlinkClick r:id="rId2"/>
              </a:rPr>
              <a:t>Margócsy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 Klára és dr. </a:t>
            </a:r>
            <a:r>
              <a:rPr lang="hu-HU" sz="1600" dirty="0" err="1">
                <a:solidFill>
                  <a:srgbClr val="000000"/>
                </a:solidFill>
                <a:latin typeface="+mj-lt"/>
                <a:hlinkClick r:id="rId2"/>
              </a:rPr>
              <a:t>Margócsy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 István 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	</a:t>
            </a:r>
            <a:endParaRPr lang="hu-H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476" y="0"/>
            <a:ext cx="8331524" cy="556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79400" y="529166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sz="20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2014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. december 11. </a:t>
            </a:r>
            <a:endParaRPr lang="hu-HU" dirty="0" smtClean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Szendiné Orvos Erzsébet, Bene János és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Gottfried Barna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	</a:t>
            </a:r>
          </a:p>
        </p:txBody>
      </p:sp>
      <p:sp>
        <p:nvSpPr>
          <p:cNvPr id="5" name="Téglalap 4"/>
          <p:cNvSpPr/>
          <p:nvPr/>
        </p:nvSpPr>
        <p:spPr>
          <a:xfrm>
            <a:off x="279400" y="5391259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Debrecen 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és Nyíregyháza bombázása 1944-ben </a:t>
            </a:r>
          </a:p>
          <a:p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Szendiné dr. Orvos Erzsébet (MNL Hajdú-Bihar Megyei Levéltára) és </a:t>
            </a:r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 dr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. Bene János (Jósa András Múzeum, Nyíregyháza) előadása 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32" y="0"/>
            <a:ext cx="7566767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1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81614" y="971034"/>
            <a:ext cx="4130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2015. január 19.</a:t>
            </a:r>
          </a:p>
          <a:p>
            <a:r>
              <a:rPr lang="hu-HU" dirty="0" smtClean="0"/>
              <a:t>Csorba Sándor és Kujbusné Mecsei Éva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381614" y="58490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Arcok és könyvek a történettudomány műhelyéből</a:t>
            </a:r>
            <a:endParaRPr lang="hu-HU" sz="1600" dirty="0" smtClean="0"/>
          </a:p>
          <a:p>
            <a:r>
              <a:rPr lang="hu-HU" sz="1600" dirty="0" smtClean="0">
                <a:hlinkClick r:id="rId2"/>
              </a:rPr>
              <a:t>Vendégünk Csorba Sándor irodalomtörténész</a:t>
            </a:r>
            <a:endParaRPr lang="hu-HU" sz="1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67" y="0"/>
            <a:ext cx="7433732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23714" y="835568"/>
            <a:ext cx="40361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2015. február 27.</a:t>
            </a:r>
          </a:p>
          <a:p>
            <a:r>
              <a:rPr lang="hu-HU" dirty="0" smtClean="0"/>
              <a:t>Molnár D. Erzsébet, Csatáry György és</a:t>
            </a:r>
          </a:p>
          <a:p>
            <a:r>
              <a:rPr lang="hu-HU" dirty="0" smtClean="0"/>
              <a:t>Galambos Sándor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323714" y="56470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hlinkClick r:id="rId2"/>
              </a:rPr>
              <a:t>Arcok és könyvek a történettudomány műhelyéből</a:t>
            </a:r>
            <a:endParaRPr lang="hu-HU" dirty="0" smtClean="0"/>
          </a:p>
          <a:p>
            <a:r>
              <a:rPr lang="hu-HU" dirty="0" smtClean="0">
                <a:hlinkClick r:id="rId2"/>
              </a:rPr>
              <a:t>Beszélgetés Csatáry Györggyel és Molnár D. Erzsébettel a kárpátaljai helytörténetírásról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0"/>
            <a:ext cx="7137399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0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42900" y="5899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hlinkClick r:id="rId2"/>
              </a:rPr>
              <a:t>Arcok és könyvek a történettudomány műhelyéből</a:t>
            </a:r>
            <a:endParaRPr lang="hu-HU" dirty="0" smtClean="0"/>
          </a:p>
          <a:p>
            <a:r>
              <a:rPr lang="hu-HU" dirty="0" smtClean="0">
                <a:hlinkClick r:id="rId2"/>
              </a:rPr>
              <a:t>Vendégünk </a:t>
            </a:r>
            <a:r>
              <a:rPr lang="hu-HU" dirty="0" err="1" smtClean="0">
                <a:hlinkClick r:id="rId2"/>
              </a:rPr>
              <a:t>Csiffáry</a:t>
            </a:r>
            <a:r>
              <a:rPr lang="hu-HU" dirty="0" smtClean="0">
                <a:hlinkClick r:id="rId2"/>
              </a:rPr>
              <a:t> Gabriella levéltáros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342900" y="983734"/>
            <a:ext cx="3964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2015. március 30.</a:t>
            </a:r>
          </a:p>
          <a:p>
            <a:r>
              <a:rPr lang="hu-HU" dirty="0" err="1" smtClean="0"/>
              <a:t>Csiffáry</a:t>
            </a:r>
            <a:r>
              <a:rPr lang="hu-HU" dirty="0" smtClean="0"/>
              <a:t> Gabriella és Bánszki Hajnalka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199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66700" y="57601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Arcok és könyvek a történettudomány műhelyéből</a:t>
            </a:r>
            <a:endParaRPr lang="hu-HU" sz="1600" dirty="0" smtClean="0"/>
          </a:p>
          <a:p>
            <a:r>
              <a:rPr lang="hu-HU" sz="1600" dirty="0" smtClean="0">
                <a:hlinkClick r:id="rId2"/>
              </a:rPr>
              <a:t>Beszélgetés Dáné Veronkával az erdélyi helytörténetírásról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266700" y="945634"/>
            <a:ext cx="3008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2015. április 20.</a:t>
            </a:r>
          </a:p>
          <a:p>
            <a:r>
              <a:rPr lang="hu-HU" dirty="0" smtClean="0"/>
              <a:t>Dáné Veronka és Nagy Dóra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0"/>
            <a:ext cx="709506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5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hlinkClick r:id="rId2"/>
          </p:cNvPr>
          <p:cNvSpPr/>
          <p:nvPr/>
        </p:nvSpPr>
        <p:spPr>
          <a:xfrm>
            <a:off x="261356" y="6114534"/>
            <a:ext cx="37177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>
                <a:hlinkClick r:id="rId2"/>
              </a:rPr>
              <a:t>Vendégünk volt </a:t>
            </a:r>
            <a:r>
              <a:rPr lang="hu-HU" sz="1600" dirty="0" err="1">
                <a:hlinkClick r:id="rId2"/>
              </a:rPr>
              <a:t>Valuch</a:t>
            </a:r>
            <a:r>
              <a:rPr lang="hu-HU" sz="1600" dirty="0">
                <a:hlinkClick r:id="rId2"/>
              </a:rPr>
              <a:t> Tibor történész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261356" y="941401"/>
            <a:ext cx="35375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2011. január 17.</a:t>
            </a:r>
          </a:p>
          <a:p>
            <a:r>
              <a:rPr lang="hu-HU" dirty="0" err="1" smtClean="0"/>
              <a:t>Valuch</a:t>
            </a:r>
            <a:r>
              <a:rPr lang="hu-HU" dirty="0" smtClean="0"/>
              <a:t> Tibor és Galambos Sándor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9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79400" y="58871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Arcok és könyvek a történettudomány műhelyéből</a:t>
            </a:r>
            <a:endParaRPr lang="hu-HU" sz="1600" dirty="0" smtClean="0"/>
          </a:p>
          <a:p>
            <a:r>
              <a:rPr lang="hu-HU" sz="1600" dirty="0" smtClean="0">
                <a:hlinkClick r:id="rId2"/>
              </a:rPr>
              <a:t>Beszélgetés a szlovák-magyar történetírásról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279400" y="801701"/>
            <a:ext cx="43114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2015. május 11.</a:t>
            </a:r>
          </a:p>
          <a:p>
            <a:r>
              <a:rPr lang="hu-HU" dirty="0" smtClean="0"/>
              <a:t>Katona Csaba, </a:t>
            </a:r>
            <a:r>
              <a:rPr lang="hu-HU" dirty="0" err="1" smtClean="0"/>
              <a:t>Demmel</a:t>
            </a:r>
            <a:r>
              <a:rPr lang="hu-HU" dirty="0" smtClean="0"/>
              <a:t> József és Bánszki</a:t>
            </a:r>
          </a:p>
          <a:p>
            <a:r>
              <a:rPr lang="hu-HU" dirty="0" smtClean="0"/>
              <a:t>Hajnalka 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6" y="0"/>
            <a:ext cx="7382933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9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14300" y="58248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Arcok és könyvek a történettudomány műhelyéből</a:t>
            </a:r>
            <a:endParaRPr lang="hu-HU" sz="1600" dirty="0" smtClean="0"/>
          </a:p>
          <a:p>
            <a:r>
              <a:rPr lang="hu-HU" sz="1600" dirty="0" smtClean="0">
                <a:hlinkClick r:id="rId2"/>
              </a:rPr>
              <a:t>Dr. </a:t>
            </a:r>
            <a:r>
              <a:rPr lang="hu-HU" sz="1600" dirty="0" err="1" smtClean="0">
                <a:hlinkClick r:id="rId2"/>
              </a:rPr>
              <a:t>Jakó</a:t>
            </a:r>
            <a:r>
              <a:rPr lang="hu-HU" sz="1600" dirty="0" smtClean="0">
                <a:hlinkClick r:id="rId2"/>
              </a:rPr>
              <a:t> János: „Híres emberek egészséggel, betegséggel, orvosokkal kapcsolatos mondásai” 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258233" y="932934"/>
            <a:ext cx="1725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2015. </a:t>
            </a:r>
            <a:r>
              <a:rPr lang="hu-HU" dirty="0"/>
              <a:t>j</a:t>
            </a:r>
            <a:r>
              <a:rPr lang="hu-HU" dirty="0" smtClean="0"/>
              <a:t>únius 20.</a:t>
            </a:r>
          </a:p>
          <a:p>
            <a:r>
              <a:rPr lang="hu-HU" dirty="0" err="1" smtClean="0"/>
              <a:t>Jakó</a:t>
            </a:r>
            <a:r>
              <a:rPr lang="hu-HU" dirty="0" smtClean="0"/>
              <a:t> János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4" y="-1"/>
            <a:ext cx="5127625" cy="68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2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39700" y="58121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Arcok és könyvek a történettudomány műhelyéből </a:t>
            </a:r>
            <a:endParaRPr lang="hu-HU" sz="1600" dirty="0" smtClean="0"/>
          </a:p>
          <a:p>
            <a:r>
              <a:rPr lang="hu-HU" sz="1600" dirty="0" smtClean="0">
                <a:hlinkClick r:id="rId2"/>
              </a:rPr>
              <a:t>Beszélgetés Terdik Szilveszterrel, </a:t>
            </a:r>
            <a:r>
              <a:rPr lang="hu-HU" sz="1600" dirty="0" err="1" smtClean="0">
                <a:hlinkClick r:id="rId2"/>
              </a:rPr>
              <a:t>Véghseő</a:t>
            </a:r>
            <a:r>
              <a:rPr lang="hu-HU" sz="1600" dirty="0" smtClean="0">
                <a:hlinkClick r:id="rId2"/>
              </a:rPr>
              <a:t> Tamás könyvének bemutatója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270904" y="797467"/>
            <a:ext cx="37979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2015. augusztus 24.</a:t>
            </a:r>
          </a:p>
          <a:p>
            <a:r>
              <a:rPr lang="hu-HU" dirty="0" smtClean="0"/>
              <a:t>Terdik Szilveszter, </a:t>
            </a:r>
            <a:r>
              <a:rPr lang="hu-HU" dirty="0" err="1" smtClean="0"/>
              <a:t>Véghseő</a:t>
            </a:r>
            <a:r>
              <a:rPr lang="hu-HU" dirty="0" smtClean="0"/>
              <a:t> Tamás és</a:t>
            </a:r>
          </a:p>
          <a:p>
            <a:r>
              <a:rPr lang="hu-HU" dirty="0" err="1" smtClean="0"/>
              <a:t>Henzsel</a:t>
            </a:r>
            <a:r>
              <a:rPr lang="hu-HU" dirty="0" smtClean="0"/>
              <a:t> Ágota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199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82284" y="1009134"/>
            <a:ext cx="3872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2015. október 19.</a:t>
            </a:r>
          </a:p>
          <a:p>
            <a:r>
              <a:rPr lang="hu-HU" dirty="0" smtClean="0"/>
              <a:t>Á. Varga László és Galambos Sándor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282284" y="58871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Arcok és könyvek a történettudomány műhelyéből</a:t>
            </a:r>
            <a:r>
              <a:rPr lang="hu-HU" sz="1600" dirty="0" smtClean="0"/>
              <a:t> </a:t>
            </a:r>
            <a:r>
              <a:rPr lang="hu-HU" sz="1600" dirty="0" smtClean="0">
                <a:hlinkClick r:id="rId2"/>
              </a:rPr>
              <a:t>Vendégünk Á. Varga László levéltáros, c. főigazgató</a:t>
            </a:r>
            <a:endParaRPr lang="hu-HU" sz="1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199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15900" y="57232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Arcok és könyvek a történettudomány műhelyéből</a:t>
            </a:r>
            <a:endParaRPr lang="hu-HU" sz="1600" dirty="0" smtClean="0"/>
          </a:p>
          <a:p>
            <a:r>
              <a:rPr lang="hu-HU" sz="1600" dirty="0" smtClean="0">
                <a:hlinkClick r:id="rId2"/>
              </a:rPr>
              <a:t>Kiss Ernő munkásságáról beszélgetés Szabó Károlyné Kiss Évával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215900" y="971034"/>
            <a:ext cx="44114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2015. november 30.</a:t>
            </a:r>
          </a:p>
          <a:p>
            <a:r>
              <a:rPr lang="hu-HU" dirty="0" smtClean="0"/>
              <a:t>Szabó Károlyné Kiss Éva és </a:t>
            </a:r>
            <a:r>
              <a:rPr lang="hu-HU" dirty="0" err="1" smtClean="0"/>
              <a:t>Henzsel</a:t>
            </a:r>
            <a:r>
              <a:rPr lang="hu-HU" dirty="0" smtClean="0"/>
              <a:t> Ágota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093" y="10220"/>
            <a:ext cx="7216908" cy="541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15900" y="59760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Arcok és könyvek a történettudomány műhelyéből</a:t>
            </a:r>
            <a:endParaRPr lang="hu-HU" sz="1600" dirty="0" smtClean="0"/>
          </a:p>
          <a:p>
            <a:r>
              <a:rPr lang="hu-HU" sz="1600" dirty="0" smtClean="0">
                <a:hlinkClick r:id="rId2"/>
              </a:rPr>
              <a:t>Vendégünk Ö. Kovács József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215900" y="992200"/>
            <a:ext cx="39646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2015. december 8.</a:t>
            </a:r>
          </a:p>
          <a:p>
            <a:r>
              <a:rPr lang="hu-HU" dirty="0" smtClean="0"/>
              <a:t>Ö. Kovács József és Galambos Sándor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9524"/>
            <a:ext cx="7217833" cy="541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6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17500" y="55835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Arcok és könyvek a történettudomány műhelyéből</a:t>
            </a:r>
            <a:endParaRPr lang="hu-HU" sz="1600" dirty="0" smtClean="0"/>
          </a:p>
          <a:p>
            <a:r>
              <a:rPr lang="hu-HU" sz="1600" dirty="0" smtClean="0">
                <a:hlinkClick r:id="rId2"/>
              </a:rPr>
              <a:t>Beszélgetés </a:t>
            </a:r>
            <a:r>
              <a:rPr lang="hu-HU" sz="1600" dirty="0" err="1" smtClean="0">
                <a:hlinkClick r:id="rId2"/>
              </a:rPr>
              <a:t>Onder</a:t>
            </a:r>
            <a:r>
              <a:rPr lang="hu-HU" sz="1600" dirty="0" smtClean="0">
                <a:hlinkClick r:id="rId2"/>
              </a:rPr>
              <a:t> Csabával, a Nyíregyházi Egyetem rektorával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317500" y="975267"/>
            <a:ext cx="3542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2016. január 18.</a:t>
            </a:r>
          </a:p>
          <a:p>
            <a:r>
              <a:rPr lang="hu-HU" dirty="0" err="1" smtClean="0"/>
              <a:t>Onder</a:t>
            </a:r>
            <a:r>
              <a:rPr lang="hu-HU" dirty="0" smtClean="0"/>
              <a:t> Csaba és Galambos Sándor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0"/>
            <a:ext cx="73025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66700" y="58871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Arcok és könyvek a </a:t>
            </a:r>
            <a:r>
              <a:rPr lang="hu-HU" sz="1600" dirty="0" err="1" smtClean="0">
                <a:hlinkClick r:id="rId2"/>
              </a:rPr>
              <a:t>törénettudomány</a:t>
            </a:r>
            <a:r>
              <a:rPr lang="hu-HU" sz="1600" dirty="0" smtClean="0">
                <a:hlinkClick r:id="rId2"/>
              </a:rPr>
              <a:t> műhelyéből</a:t>
            </a:r>
            <a:endParaRPr lang="hu-HU" sz="1600" dirty="0" smtClean="0"/>
          </a:p>
          <a:p>
            <a:r>
              <a:rPr lang="hu-HU" sz="1600" dirty="0" smtClean="0">
                <a:hlinkClick r:id="rId2"/>
              </a:rPr>
              <a:t>Beszélgetés Ilyés Gábor helytörténésszel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266700" y="979501"/>
            <a:ext cx="37475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2016. február 22.</a:t>
            </a:r>
          </a:p>
          <a:p>
            <a:r>
              <a:rPr lang="hu-HU" dirty="0" smtClean="0"/>
              <a:t>Ilyés Gábor és Kujbusné Mecsei Éva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12016"/>
            <a:ext cx="7265313" cy="544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42900" y="59633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Arcok és könyvek a történettudomány műhelyéből</a:t>
            </a:r>
            <a:endParaRPr lang="hu-HU" sz="1600" dirty="0" smtClean="0"/>
          </a:p>
          <a:p>
            <a:r>
              <a:rPr lang="hu-HU" sz="1600" dirty="0" smtClean="0">
                <a:hlinkClick r:id="rId2"/>
              </a:rPr>
              <a:t>beszélgetés Papp Klárával, a Debreceni Egyetem dékánjával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342900" y="992201"/>
            <a:ext cx="2704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2016. március 7.</a:t>
            </a:r>
          </a:p>
          <a:p>
            <a:r>
              <a:rPr lang="hu-HU" dirty="0" smtClean="0"/>
              <a:t>Papp Klára és Nagy Dóra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235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2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54000" y="59506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Arcok és könyvek a történettudomány műhelyéből</a:t>
            </a:r>
            <a:endParaRPr lang="hu-HU" sz="1600" dirty="0" smtClean="0"/>
          </a:p>
          <a:p>
            <a:r>
              <a:rPr lang="hu-HU" sz="1600" dirty="0" smtClean="0">
                <a:hlinkClick r:id="rId2"/>
              </a:rPr>
              <a:t>beszélgetés Kenyeres Istvánnal, a BFL főigazgatójával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254000" y="958334"/>
            <a:ext cx="4275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2016. április 4.</a:t>
            </a:r>
          </a:p>
          <a:p>
            <a:r>
              <a:rPr lang="hu-HU" dirty="0" smtClean="0"/>
              <a:t>Kenyeres István és Kujbusné Mecsei Éva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-25135"/>
            <a:ext cx="7518048" cy="563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495300" y="55950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i="1" dirty="0" smtClean="0">
                <a:hlinkClick r:id="rId2"/>
              </a:rPr>
              <a:t>„Arcok </a:t>
            </a:r>
            <a:r>
              <a:rPr lang="hu-HU" sz="1600" i="1" dirty="0">
                <a:hlinkClick r:id="rId2"/>
              </a:rPr>
              <a:t>és könyvek a történettudomány </a:t>
            </a:r>
            <a:r>
              <a:rPr lang="hu-HU" sz="1600" i="1" dirty="0" smtClean="0">
                <a:hlinkClick r:id="rId2"/>
              </a:rPr>
              <a:t>műhelyéből”</a:t>
            </a:r>
            <a:r>
              <a:rPr lang="hu-HU" sz="1600" dirty="0" smtClean="0">
                <a:hlinkClick r:id="rId2"/>
              </a:rPr>
              <a:t> – Beszélgetés </a:t>
            </a:r>
            <a:r>
              <a:rPr lang="hu-HU" sz="1600" dirty="0">
                <a:hlinkClick r:id="rId2"/>
              </a:rPr>
              <a:t>Kövér </a:t>
            </a:r>
            <a:r>
              <a:rPr lang="hu-HU" sz="1600" dirty="0" smtClean="0">
                <a:hlinkClick r:id="rId2"/>
              </a:rPr>
              <a:t>Györggyel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273964" y="958334"/>
            <a:ext cx="36594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2011. június 6.</a:t>
            </a:r>
          </a:p>
          <a:p>
            <a:r>
              <a:rPr lang="hu-HU" dirty="0" smtClean="0"/>
              <a:t>Kövér György és Galambos Sándor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0"/>
            <a:ext cx="69215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3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30200" y="481243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Arcok és könyvek a történettudomány műhelyéből (A Nyíregyházi Települési Értéktárral, a Nyíregyházi Egyetemmel és a Nyíregyházi Evangélikus Gyülekezettel közös rendezvény)</a:t>
            </a:r>
            <a:endParaRPr lang="hu-HU" sz="1600" dirty="0" smtClean="0"/>
          </a:p>
          <a:p>
            <a:r>
              <a:rPr lang="hu-HU" sz="1600" dirty="0" smtClean="0">
                <a:hlinkClick r:id="rId2"/>
              </a:rPr>
              <a:t>Beszélgetés a nyíregyházi bokortanyákról Bácskainé </a:t>
            </a:r>
            <a:r>
              <a:rPr lang="hu-HU" sz="1600" dirty="0" err="1" smtClean="0">
                <a:hlinkClick r:id="rId2"/>
              </a:rPr>
              <a:t>Pristyák</a:t>
            </a:r>
            <a:r>
              <a:rPr lang="hu-HU" sz="1600" dirty="0" smtClean="0">
                <a:hlinkClick r:id="rId2"/>
              </a:rPr>
              <a:t> Erikával</a:t>
            </a:r>
            <a:r>
              <a:rPr lang="hu-HU" sz="1600" dirty="0" smtClean="0"/>
              <a:t> 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330200" y="975268"/>
            <a:ext cx="50316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2016. május 11.</a:t>
            </a:r>
          </a:p>
          <a:p>
            <a:r>
              <a:rPr lang="hu-HU" dirty="0" smtClean="0"/>
              <a:t>Bácskainé </a:t>
            </a:r>
            <a:r>
              <a:rPr lang="hu-HU" dirty="0" err="1" smtClean="0"/>
              <a:t>Pristyák</a:t>
            </a:r>
            <a:r>
              <a:rPr lang="hu-HU" dirty="0" smtClean="0"/>
              <a:t> Erika és Kujbusné Mecsei Éva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416" y="0"/>
            <a:ext cx="6416582" cy="481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15900" y="8030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2018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. 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augusztus 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27. </a:t>
            </a:r>
            <a:endParaRPr lang="hu-HU" dirty="0" smtClean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Szabó Géza, </a:t>
            </a:r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Láczay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Magdolna,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Szilágyi László és </a:t>
            </a:r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Iski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Krisztián</a:t>
            </a:r>
            <a:endParaRPr lang="hu-HU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15900" y="587025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Helytörténeti </a:t>
            </a:r>
            <a:r>
              <a:rPr lang="hu-HU" sz="1600" dirty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délután </a:t>
            </a:r>
          </a:p>
          <a:p>
            <a:r>
              <a:rPr lang="hu-HU" sz="1600" dirty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Közreműködő: dr. </a:t>
            </a:r>
            <a:r>
              <a:rPr lang="hu-HU" sz="1600" dirty="0" err="1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Láczay</a:t>
            </a:r>
            <a:r>
              <a:rPr lang="hu-HU" sz="1600" dirty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 Magdolna (DE</a:t>
            </a:r>
            <a:r>
              <a:rPr lang="hu-HU" sz="1600" dirty="0" smtClean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)</a:t>
            </a:r>
            <a:endParaRPr lang="hu-H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067" y="103257"/>
            <a:ext cx="4334932" cy="325119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030" y="3571445"/>
            <a:ext cx="4382073" cy="328655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3" y="1974021"/>
            <a:ext cx="4534698" cy="340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04800" y="57039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dirty="0">
              <a:solidFill>
                <a:srgbClr val="000000"/>
              </a:solidFill>
              <a:latin typeface="+mj-lt"/>
            </a:endParaRPr>
          </a:p>
          <a:p>
            <a:r>
              <a:rPr lang="pt-BR" dirty="0">
                <a:solidFill>
                  <a:srgbClr val="000000"/>
                </a:solidFill>
                <a:latin typeface="+mj-lt"/>
                <a:hlinkClick r:id="rId2"/>
              </a:rPr>
              <a:t> </a:t>
            </a:r>
            <a:r>
              <a:rPr lang="pt-BR" sz="1600" dirty="0">
                <a:solidFill>
                  <a:srgbClr val="000000"/>
                </a:solidFill>
                <a:latin typeface="+mj-lt"/>
                <a:hlinkClick r:id="rId2"/>
              </a:rPr>
              <a:t>Virtuális on-line 1956-os adatbázis ajánló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6" name="Téglalap 5"/>
          <p:cNvSpPr/>
          <p:nvPr/>
        </p:nvSpPr>
        <p:spPr>
          <a:xfrm>
            <a:off x="135467" y="79586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sz="20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r>
              <a:rPr lang="hu-HU" sz="20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2018. október 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23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.</a:t>
            </a:r>
            <a:endParaRPr lang="hu-HU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00" y="0"/>
            <a:ext cx="8394700" cy="576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4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514" y="2548467"/>
            <a:ext cx="3232150" cy="4309533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92100" y="28381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2018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. 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november 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26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.</a:t>
            </a:r>
          </a:p>
          <a:p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Myshuk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Mykhaylo</a:t>
            </a:r>
            <a:endParaRPr lang="hu-HU" dirty="0" smtClean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Jeremkina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Mária</a:t>
            </a:r>
          </a:p>
          <a:p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Kutassy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Ilona</a:t>
            </a:r>
          </a:p>
          <a:p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Arkady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Gupalo</a:t>
            </a:r>
            <a:endParaRPr lang="hu-HU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Kujbusné Mecsei Éva</a:t>
            </a:r>
            <a:endParaRPr lang="hu-HU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92100" y="556665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3"/>
              </a:rPr>
              <a:t>Levéltár-történeti </a:t>
            </a:r>
            <a:r>
              <a:rPr lang="hu-HU" sz="1600" dirty="0">
                <a:hlinkClick r:id="rId3"/>
              </a:rPr>
              <a:t>nap </a:t>
            </a:r>
          </a:p>
          <a:p>
            <a:r>
              <a:rPr lang="hu-HU" sz="1600" dirty="0">
                <a:hlinkClick r:id="rId3"/>
              </a:rPr>
              <a:t>Közreműködő: </a:t>
            </a:r>
            <a:r>
              <a:rPr lang="hu-HU" sz="1600" dirty="0" err="1">
                <a:hlinkClick r:id="rId3"/>
              </a:rPr>
              <a:t>Mishuk</a:t>
            </a:r>
            <a:r>
              <a:rPr lang="hu-HU" sz="1600" dirty="0">
                <a:hlinkClick r:id="rId3"/>
              </a:rPr>
              <a:t> </a:t>
            </a:r>
            <a:r>
              <a:rPr lang="hu-HU" sz="1600" dirty="0" err="1">
                <a:hlinkClick r:id="rId3"/>
              </a:rPr>
              <a:t>Mykhaylo</a:t>
            </a:r>
            <a:r>
              <a:rPr lang="hu-HU" sz="1600" dirty="0">
                <a:hlinkClick r:id="rId3"/>
              </a:rPr>
              <a:t>, </a:t>
            </a:r>
            <a:r>
              <a:rPr lang="hu-HU" sz="1600" dirty="0" err="1">
                <a:hlinkClick r:id="rId3"/>
              </a:rPr>
              <a:t>Kutassy</a:t>
            </a:r>
            <a:r>
              <a:rPr lang="hu-HU" sz="1600" dirty="0">
                <a:hlinkClick r:id="rId3"/>
              </a:rPr>
              <a:t> Ilona (Kárpátaljai Állami Levéltár</a:t>
            </a:r>
            <a:r>
              <a:rPr lang="hu-HU" sz="1600" dirty="0" smtClean="0">
                <a:hlinkClick r:id="rId3"/>
              </a:rPr>
              <a:t>)</a:t>
            </a:r>
            <a:endParaRPr lang="hu-H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32" y="1"/>
            <a:ext cx="4402667" cy="3302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4" y="1"/>
            <a:ext cx="4402667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42900" y="499755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Karácsonyi 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könyvajánló </a:t>
            </a:r>
          </a:p>
          <a:p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Közreműködő: dr. Terdik Szilveszter, dr. </a:t>
            </a:r>
            <a:r>
              <a:rPr lang="hu-HU" sz="1600" dirty="0" err="1">
                <a:solidFill>
                  <a:srgbClr val="000000"/>
                </a:solidFill>
                <a:latin typeface="+mj-lt"/>
                <a:hlinkClick r:id="rId2"/>
              </a:rPr>
              <a:t>Véghseő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 Tamás (MTA-SZAGKHF Lendület </a:t>
            </a:r>
            <a:r>
              <a:rPr lang="hu-HU" sz="1600" dirty="0" err="1">
                <a:solidFill>
                  <a:srgbClr val="000000"/>
                </a:solidFill>
                <a:latin typeface="+mj-lt"/>
                <a:hlinkClick r:id="rId2"/>
              </a:rPr>
              <a:t>Görögkatolikus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 Kutatócsoport), </a:t>
            </a:r>
            <a:r>
              <a:rPr lang="hu-HU" sz="1600" dirty="0" err="1">
                <a:solidFill>
                  <a:srgbClr val="000000"/>
                </a:solidFill>
                <a:latin typeface="+mj-lt"/>
                <a:hlinkClick r:id="rId2"/>
              </a:rPr>
              <a:t>Majchricsné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 Ujteleki Zsuzsanna (</a:t>
            </a:r>
            <a:r>
              <a:rPr lang="hu-HU" sz="1600" dirty="0" err="1">
                <a:solidFill>
                  <a:srgbClr val="000000"/>
                </a:solidFill>
                <a:latin typeface="+mj-lt"/>
                <a:hlinkClick r:id="rId2"/>
              </a:rPr>
              <a:t>Görögkatolikus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 Püspöki Levéltár) 	</a:t>
            </a:r>
            <a:endParaRPr lang="hu-HU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42900" y="85679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2018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. 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december 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10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.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Terdik Szilveszter, </a:t>
            </a:r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Véghseő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Tamás</a:t>
            </a:r>
          </a:p>
          <a:p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Majchricsné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Ujteleki Zsuzsanna és Szemán László</a:t>
            </a:r>
            <a:endParaRPr lang="hu-HU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33" y="0"/>
            <a:ext cx="6282267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14297" y="531707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In 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memoriam </a:t>
            </a:r>
            <a:r>
              <a:rPr lang="hu-HU" sz="1600" dirty="0" err="1">
                <a:solidFill>
                  <a:srgbClr val="000000"/>
                </a:solidFill>
                <a:latin typeface="+mj-lt"/>
                <a:hlinkClick r:id="rId2"/>
              </a:rPr>
              <a:t>Henzsel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 Ágota </a:t>
            </a:r>
          </a:p>
          <a:p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Közreműködő: Szendiné dr. Orvos Erzsébet (MNL HBML), Bácskainé dr. </a:t>
            </a:r>
            <a:r>
              <a:rPr lang="hu-HU" sz="1600" dirty="0" err="1">
                <a:solidFill>
                  <a:srgbClr val="000000"/>
                </a:solidFill>
                <a:latin typeface="+mj-lt"/>
                <a:hlinkClick r:id="rId2"/>
              </a:rPr>
              <a:t>Pristyák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 Erika (NYE), Sípos Ferenc, </a:t>
            </a:r>
            <a:r>
              <a:rPr lang="hu-HU" sz="1600" dirty="0" err="1">
                <a:solidFill>
                  <a:srgbClr val="000000"/>
                </a:solidFill>
                <a:latin typeface="+mj-lt"/>
                <a:hlinkClick r:id="rId2"/>
              </a:rPr>
              <a:t>Mikecz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László</a:t>
            </a:r>
            <a:endParaRPr lang="hu-HU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14297" y="81096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2019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. 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január 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14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.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Szendiné Orvos Erzsébet, Bácskainé </a:t>
            </a:r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Pristyák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Erika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Sipos Ferenc, </a:t>
            </a:r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Mikecz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László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199" y="0"/>
            <a:ext cx="3606801" cy="27051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91" y="1305987"/>
            <a:ext cx="3112907" cy="233468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199" y="2705100"/>
            <a:ext cx="3594099" cy="269557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09" y="2155247"/>
            <a:ext cx="3347880" cy="251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4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30200" y="9668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2019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. 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február 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25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.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Müller Rolf és Szemán László</a:t>
            </a:r>
            <a:endParaRPr lang="hu-HU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30200" y="556665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A 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kommunizmus áldozatainak emléknapja </a:t>
            </a:r>
          </a:p>
          <a:p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Közreműködő: dr. Müller Rolf (Állambiztonsági Szolgálatok Történeti Levéltára</a:t>
            </a:r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)</a:t>
            </a:r>
            <a:endParaRPr lang="hu-HU" sz="1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72" y="33767"/>
            <a:ext cx="7274728" cy="553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2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42900" y="584605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Tavaszi 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könyvajánló </a:t>
            </a:r>
          </a:p>
          <a:p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Közreműködő: </a:t>
            </a:r>
            <a:r>
              <a:rPr lang="hu-HU" sz="1600" dirty="0" err="1">
                <a:solidFill>
                  <a:srgbClr val="000000"/>
                </a:solidFill>
                <a:latin typeface="+mj-lt"/>
                <a:hlinkClick r:id="rId2"/>
              </a:rPr>
              <a:t>Csiffáry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 Gabriella, Budapest Főváros </a:t>
            </a:r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Levéltára</a:t>
            </a:r>
            <a:endParaRPr lang="hu-HU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69900" y="9287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2019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. 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március 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11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.</a:t>
            </a:r>
          </a:p>
          <a:p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Csiffáry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Gabriella</a:t>
            </a:r>
            <a:endParaRPr lang="hu-HU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0"/>
            <a:ext cx="7539567" cy="56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8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39700" y="563814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Emlékezés 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a Székely Hadosztályra </a:t>
            </a:r>
          </a:p>
          <a:p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Közreműködő: dr. Nagy Szabolcs (MNL </a:t>
            </a:r>
            <a:r>
              <a:rPr lang="hu-HU" sz="1600" dirty="0" err="1">
                <a:solidFill>
                  <a:srgbClr val="000000"/>
                </a:solidFill>
                <a:latin typeface="+mj-lt"/>
                <a:hlinkClick r:id="rId2"/>
              </a:rPr>
              <a:t>VeML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), Kertész József (Magyar Honvédség</a:t>
            </a:r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)</a:t>
            </a:r>
            <a:endParaRPr lang="hu-HU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39700" y="75670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2019. április 15.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Gottfried Barna, Nagy Szabolcs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Kertész József, </a:t>
            </a:r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Vitár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Zsolt</a:t>
            </a:r>
          </a:p>
          <a:p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é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 Kujbusné Mecsei Éva</a:t>
            </a:r>
            <a:endParaRPr lang="hu-HU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34" y="0"/>
            <a:ext cx="3640666" cy="27305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61" y="2903583"/>
            <a:ext cx="3646077" cy="273455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17" y="0"/>
            <a:ext cx="3618321" cy="271374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678" y="4144258"/>
            <a:ext cx="3618322" cy="271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5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01600" y="84802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2019. május 13.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Krajnyák-Jávor Andrea, </a:t>
            </a:r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Pinténé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Kosina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Judit,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Mohácsi Endre, Zsoldos Barnabás és Kujbusné Mecsei Éva</a:t>
            </a:r>
          </a:p>
        </p:txBody>
      </p:sp>
      <p:sp>
        <p:nvSpPr>
          <p:cNvPr id="5" name="Téglalap 4"/>
          <p:cNvSpPr/>
          <p:nvPr/>
        </p:nvSpPr>
        <p:spPr>
          <a:xfrm>
            <a:off x="279400" y="495945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2"/>
              </a:rPr>
              <a:t>Emlékezés a 100 éves </a:t>
            </a:r>
            <a:r>
              <a:rPr lang="hu-HU" sz="1600" dirty="0" err="1" smtClean="0">
                <a:hlinkClick r:id="rId2"/>
              </a:rPr>
              <a:t>Margócsy</a:t>
            </a:r>
            <a:r>
              <a:rPr lang="hu-HU" sz="1600" dirty="0" smtClean="0">
                <a:hlinkClick r:id="rId2"/>
              </a:rPr>
              <a:t> Józsefre </a:t>
            </a:r>
          </a:p>
          <a:p>
            <a:r>
              <a:rPr lang="hu-HU" sz="1600" dirty="0" smtClean="0">
                <a:hlinkClick r:id="rId2"/>
              </a:rPr>
              <a:t>Közreműködő: Krajnyák-Jávor Andrea (Móricz Zsigmond Megyei és Városi Könyvtár), Mohácsi Endre (Jósa András Múzeum), </a:t>
            </a:r>
            <a:r>
              <a:rPr lang="hu-HU" sz="1600" dirty="0" err="1" smtClean="0">
                <a:hlinkClick r:id="rId2"/>
              </a:rPr>
              <a:t>Pinténé</a:t>
            </a:r>
            <a:r>
              <a:rPr lang="hu-HU" sz="1600" dirty="0" smtClean="0">
                <a:hlinkClick r:id="rId2"/>
              </a:rPr>
              <a:t> </a:t>
            </a:r>
            <a:r>
              <a:rPr lang="hu-HU" sz="1600" dirty="0" err="1" smtClean="0">
                <a:hlinkClick r:id="rId2"/>
              </a:rPr>
              <a:t>Kosina</a:t>
            </a:r>
            <a:r>
              <a:rPr lang="hu-HU" sz="1600" dirty="0" smtClean="0">
                <a:hlinkClick r:id="rId2"/>
              </a:rPr>
              <a:t> Judit (Evangélikus Kossuth Lajos Gimnázium), Zsoldos Barnabás</a:t>
            </a:r>
            <a:endParaRPr lang="hu-H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2132414"/>
            <a:ext cx="3217333" cy="2413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0"/>
            <a:ext cx="3213100" cy="240982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900" y="1293865"/>
            <a:ext cx="3213100" cy="240982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0" y="2802140"/>
            <a:ext cx="3213100" cy="240982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133" y="4442123"/>
            <a:ext cx="321310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5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79400" y="55454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>
                <a:latin typeface="+mj-lt"/>
                <a:hlinkClick r:id="rId2"/>
              </a:rPr>
              <a:t>Könyvek és források online</a:t>
            </a:r>
          </a:p>
          <a:p>
            <a:r>
              <a:rPr lang="hu-HU" sz="1600" dirty="0" err="1">
                <a:latin typeface="+mj-lt"/>
                <a:hlinkClick r:id="rId2"/>
              </a:rPr>
              <a:t>Byzanthinohungarica</a:t>
            </a:r>
            <a:r>
              <a:rPr lang="hu-HU" sz="1600" dirty="0">
                <a:latin typeface="+mj-lt"/>
                <a:hlinkClick r:id="rId2"/>
              </a:rPr>
              <a:t> – a Görög Katolikus Örökség Kutatócsoport írásainak bemutatása</a:t>
            </a:r>
            <a:endParaRPr lang="hu-HU" sz="1600" dirty="0"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79400" y="928700"/>
            <a:ext cx="3705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+mj-lt"/>
              </a:rPr>
              <a:t>2013. </a:t>
            </a:r>
            <a:r>
              <a:rPr lang="hu-HU" dirty="0" smtClean="0">
                <a:latin typeface="+mj-lt"/>
              </a:rPr>
              <a:t>július 10.</a:t>
            </a:r>
          </a:p>
          <a:p>
            <a:r>
              <a:rPr lang="hu-HU" dirty="0" err="1" smtClean="0">
                <a:latin typeface="+mj-lt"/>
              </a:rPr>
              <a:t>Véghseő</a:t>
            </a:r>
            <a:r>
              <a:rPr lang="hu-HU" dirty="0" smtClean="0">
                <a:latin typeface="+mj-lt"/>
              </a:rPr>
              <a:t> Tamás és Gottfried Barna</a:t>
            </a:r>
            <a:endParaRPr lang="hu-HU" dirty="0">
              <a:latin typeface="+mj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3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30537" y="874867"/>
            <a:ext cx="42234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2019. 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június 3.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Szögi László, Fodor István, Kollár János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és Kujbusné Mecsei Éva</a:t>
            </a:r>
          </a:p>
        </p:txBody>
      </p:sp>
      <p:sp>
        <p:nvSpPr>
          <p:cNvPr id="5" name="Téglalap 4"/>
          <p:cNvSpPr/>
          <p:nvPr/>
        </p:nvSpPr>
        <p:spPr>
          <a:xfrm>
            <a:off x="330537" y="55327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Hungarica-kutatások Szatmárról, Beregről </a:t>
            </a:r>
          </a:p>
          <a:p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Közreműködő: dr. Szögi László (ELTE Egyetemi Levéltár), dr. Fodor István (MTA), Kollár János (Külügyminisztérium</a:t>
            </a:r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)</a:t>
            </a:r>
            <a:endParaRPr lang="hu-HU" sz="1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30" y="1528896"/>
            <a:ext cx="3556000" cy="2667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6" y="2153797"/>
            <a:ext cx="3556000" cy="2667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95" y="642497"/>
            <a:ext cx="3556000" cy="2667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595" y="4013200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2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30200" y="55581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Múzeumok éjszakája, levéltárunk délutánja </a:t>
            </a:r>
          </a:p>
          <a:p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Közreműködő: dr. </a:t>
            </a:r>
            <a:r>
              <a:rPr lang="hu-HU" sz="1600" dirty="0" err="1">
                <a:solidFill>
                  <a:srgbClr val="000000"/>
                </a:solidFill>
                <a:latin typeface="+mj-lt"/>
                <a:hlinkClick r:id="rId2"/>
              </a:rPr>
              <a:t>Valuch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 Tibor (MTA), Majoros Judit, (Zempléni Múzeum</a:t>
            </a:r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)</a:t>
            </a:r>
            <a:endParaRPr lang="hu-HU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80056" y="958334"/>
            <a:ext cx="4369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2019. 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június 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22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.</a:t>
            </a:r>
          </a:p>
          <a:p>
            <a:r>
              <a:rPr lang="hu-HU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Valuch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Tibor, Majoros Judit és Nagy Dóra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34" y="450850"/>
            <a:ext cx="3640666" cy="27305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22" y="450850"/>
            <a:ext cx="3640667" cy="27305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445" y="3181350"/>
            <a:ext cx="2757487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0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hlinkClick r:id="rId2"/>
          </p:cNvPr>
          <p:cNvSpPr/>
          <p:nvPr/>
        </p:nvSpPr>
        <p:spPr>
          <a:xfrm>
            <a:off x="190500" y="554245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Bemutatkozik a Jósa András Múzeum Helytörténeti Gyűjteménye 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Előadó: Mohácsi Endre </a:t>
            </a:r>
            <a:r>
              <a:rPr lang="hu-HU" sz="1600" dirty="0" err="1" smtClean="0">
                <a:solidFill>
                  <a:srgbClr val="000000"/>
                </a:solidFill>
                <a:latin typeface="+mj-lt"/>
                <a:hlinkClick r:id="rId2"/>
              </a:rPr>
              <a:t>főmúzeológus</a:t>
            </a:r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, osztályvezető, JAM</a:t>
            </a:r>
            <a:endParaRPr lang="hu-HU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81000" y="9753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2019. október 14.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Mohácsi Endre</a:t>
            </a:r>
            <a:endParaRPr lang="hu-HU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0"/>
            <a:ext cx="5149322" cy="686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69875" y="8718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2019. 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n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ovember 18.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Szabó Géza, Sallai József, Reszler Gábor, Simon József 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És Kujbusné Mecsei Éva</a:t>
            </a:r>
          </a:p>
        </p:txBody>
      </p:sp>
      <p:sp>
        <p:nvSpPr>
          <p:cNvPr id="5" name="Téglalap 4"/>
          <p:cNvSpPr/>
          <p:nvPr/>
        </p:nvSpPr>
        <p:spPr>
          <a:xfrm>
            <a:off x="368300" y="5628958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rgbClr val="000000"/>
                </a:solidFill>
                <a:latin typeface="+mj-lt"/>
                <a:hlinkClick r:id="rId2"/>
              </a:rPr>
              <a:t> 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Levéltár-történeti nap. Emlékezés dr. Hársfalvi Péterre, Ófehértó története c. monográfia </a:t>
            </a:r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bemutatója</a:t>
            </a:r>
            <a:endParaRPr lang="hu-HU" sz="1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61" y="-219513"/>
            <a:ext cx="2329520" cy="310602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168" y="547074"/>
            <a:ext cx="3556000" cy="2667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2" y="2667000"/>
            <a:ext cx="3556000" cy="2667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839" y="1880574"/>
            <a:ext cx="2582561" cy="344341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805" y="2667000"/>
            <a:ext cx="2569195" cy="342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7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482600" y="9541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2019. december 2.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Nagy Pál és Mikó Zsuzsanna</a:t>
            </a:r>
            <a:endParaRPr lang="hu-HU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68300" y="561476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A 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megyebeli romák kutatója, Nagy Pál és írásai. Könyvbemutató 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Vendég:  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Nagy Pál 	</a:t>
            </a:r>
            <a:endParaRPr lang="hu-HU" sz="1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660399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0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21691" y="571780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i="1" dirty="0" smtClean="0">
                <a:hlinkClick r:id="rId2"/>
              </a:rPr>
              <a:t>Arcok és könyvek a történelemtudomány műhelyéből</a:t>
            </a:r>
            <a:endParaRPr lang="hu-HU" sz="1600" dirty="0" smtClean="0">
              <a:hlinkClick r:id="rId2"/>
            </a:endParaRPr>
          </a:p>
          <a:p>
            <a:r>
              <a:rPr lang="hu-HU" sz="1600" dirty="0" smtClean="0">
                <a:hlinkClick r:id="rId2"/>
              </a:rPr>
              <a:t>Bemutatkozik a Himnusz őrzőhelye, az OSZK és Kézirattára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321691" y="979501"/>
            <a:ext cx="37144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2020. január 22.</a:t>
            </a:r>
          </a:p>
          <a:p>
            <a:r>
              <a:rPr lang="hu-HU" dirty="0" err="1" smtClean="0"/>
              <a:t>Lipthay</a:t>
            </a:r>
            <a:r>
              <a:rPr lang="hu-HU" dirty="0" smtClean="0"/>
              <a:t> Endre és Bánszki Hajnalka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3" y="0"/>
            <a:ext cx="7095065" cy="532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68300" y="10430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2020. 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f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ebruár 24.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Gottfried Barna</a:t>
            </a:r>
            <a:endParaRPr lang="hu-HU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68300" y="580675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A 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kommunizmus áldozatainak emléknapja </a:t>
            </a:r>
          </a:p>
          <a:p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Előadó: Gottfried Barna, </a:t>
            </a:r>
            <a:r>
              <a:rPr lang="hu-HU" sz="1600" dirty="0" err="1">
                <a:solidFill>
                  <a:srgbClr val="000000"/>
                </a:solidFill>
                <a:latin typeface="+mj-lt"/>
                <a:hlinkClick r:id="rId2"/>
              </a:rPr>
              <a:t>főlevéltáros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 MNL SzSzBML </a:t>
            </a:r>
            <a:endParaRPr lang="hu-HU" sz="1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0"/>
            <a:ext cx="7340599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30200" y="59506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i="1" dirty="0" smtClean="0">
                <a:hlinkClick r:id="rId2"/>
              </a:rPr>
              <a:t>Arcok és könyvek a történelemtudomány műhelyéből</a:t>
            </a:r>
            <a:endParaRPr lang="hu-HU" sz="1600" dirty="0" smtClean="0">
              <a:hlinkClick r:id="rId2"/>
            </a:endParaRPr>
          </a:p>
          <a:p>
            <a:r>
              <a:rPr lang="hu-HU" sz="1600" dirty="0" smtClean="0">
                <a:hlinkClick r:id="rId2"/>
              </a:rPr>
              <a:t>Fociról és történelemről  - dr. Takács Tiborral </a:t>
            </a:r>
            <a:endParaRPr lang="hu-HU" sz="16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571500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30200" y="971034"/>
            <a:ext cx="3881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2020. június 26.</a:t>
            </a:r>
          </a:p>
          <a:p>
            <a:r>
              <a:rPr lang="hu-HU" dirty="0" smtClean="0"/>
              <a:t>Takács Tibor és Kujbusné Mecsei Éva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9236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660262"/>
              </p:ext>
            </p:extLst>
          </p:nvPr>
        </p:nvGraphicFramePr>
        <p:xfrm>
          <a:off x="4243387" y="2938621"/>
          <a:ext cx="3695700" cy="381000"/>
        </p:xfrm>
        <a:graphic>
          <a:graphicData uri="http://schemas.openxmlformats.org/drawingml/2006/table">
            <a:tbl>
              <a:tblPr/>
              <a:tblGrid>
                <a:gridCol w="1000125"/>
                <a:gridCol w="2695575"/>
              </a:tblGrid>
              <a:tr h="381000">
                <a:tc>
                  <a:txBody>
                    <a:bodyPr/>
                    <a:lstStyle/>
                    <a:p>
                      <a:pPr algn="l"/>
                      <a:endParaRPr lang="hu-HU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Téglalap 5"/>
          <p:cNvSpPr/>
          <p:nvPr/>
        </p:nvSpPr>
        <p:spPr>
          <a:xfrm>
            <a:off x="215900" y="56597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i="1" dirty="0" smtClean="0">
                <a:effectLst/>
                <a:hlinkClick r:id="rId2"/>
              </a:rPr>
              <a:t>Arcok és könyvek a történelemtudomány műhelyéből</a:t>
            </a:r>
            <a:endParaRPr lang="hu-HU" sz="1600" dirty="0" smtClean="0">
              <a:effectLst/>
              <a:hlinkClick r:id="rId2"/>
            </a:endParaRPr>
          </a:p>
          <a:p>
            <a:r>
              <a:rPr lang="hu-HU" sz="1600" dirty="0" smtClean="0">
                <a:effectLst/>
                <a:hlinkClick r:id="rId2"/>
              </a:rPr>
              <a:t>Levéltári Nap - ONLINE KONFERENCIA A FACEBOOKON</a:t>
            </a:r>
            <a:endParaRPr lang="hu-HU" sz="1600" dirty="0">
              <a:effectLst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15900" y="845234"/>
            <a:ext cx="440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2020. szeptember 24.</a:t>
            </a:r>
          </a:p>
          <a:p>
            <a:r>
              <a:rPr lang="hu-HU" dirty="0" smtClean="0"/>
              <a:t>XXVII. SZABOLCS-SZATMÁR-BEREGI</a:t>
            </a:r>
          </a:p>
          <a:p>
            <a:r>
              <a:rPr lang="hu-HU" dirty="0" smtClean="0"/>
              <a:t>LEVÉLTÁRI NAPOK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08" y="0"/>
            <a:ext cx="4831092" cy="683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42900" y="57855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Dr</a:t>
            </a:r>
            <a:r>
              <a:rPr lang="hu-HU" sz="1600" dirty="0">
                <a:solidFill>
                  <a:srgbClr val="000000"/>
                </a:solidFill>
                <a:latin typeface="+mj-lt"/>
                <a:hlinkClick r:id="rId2"/>
              </a:rPr>
              <a:t>. Kovács László Attila – A reformáció nyomai az evangélikus oktatásban Nyíregyházi Evangélikus </a:t>
            </a:r>
            <a:r>
              <a:rPr lang="hu-HU" sz="1600" dirty="0" smtClean="0">
                <a:solidFill>
                  <a:srgbClr val="000000"/>
                </a:solidFill>
                <a:latin typeface="+mj-lt"/>
                <a:hlinkClick r:id="rId2"/>
              </a:rPr>
              <a:t>Egyházközség</a:t>
            </a:r>
            <a:endParaRPr lang="hu-HU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42900" y="1004900"/>
            <a:ext cx="2206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2020. 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o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któber 30.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Kovács László Attila</a:t>
            </a:r>
            <a:endParaRPr lang="hu-HU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455" y="0"/>
            <a:ext cx="6250545" cy="46609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76" y="1651231"/>
            <a:ext cx="2603288" cy="368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7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03200" y="59010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latin typeface="Times New Roman" panose="02020603050405020304" pitchFamily="18" charset="0"/>
                <a:hlinkClick r:id="rId2"/>
              </a:rPr>
              <a:t>Bethlen Emlékév</a:t>
            </a:r>
          </a:p>
          <a:p>
            <a:r>
              <a:rPr lang="hu-HU" sz="1600" dirty="0" smtClean="0">
                <a:latin typeface="Times New Roman" panose="02020603050405020304" pitchFamily="18" charset="0"/>
                <a:hlinkClick r:id="rId2"/>
              </a:rPr>
              <a:t>Jenei–Tóth Annamária: „Urunk udvarnépe …” (könyvbemutató)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203200" y="869434"/>
            <a:ext cx="36584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+mj-lt"/>
              </a:rPr>
              <a:t>2013. </a:t>
            </a:r>
            <a:r>
              <a:rPr lang="hu-HU" dirty="0" smtClean="0">
                <a:latin typeface="+mj-lt"/>
              </a:rPr>
              <a:t>november </a:t>
            </a:r>
            <a:r>
              <a:rPr lang="hu-HU" dirty="0">
                <a:latin typeface="+mj-lt"/>
              </a:rPr>
              <a:t>4</a:t>
            </a:r>
            <a:r>
              <a:rPr lang="hu-HU" dirty="0" smtClean="0">
                <a:latin typeface="+mj-lt"/>
              </a:rPr>
              <a:t>.</a:t>
            </a:r>
          </a:p>
          <a:p>
            <a:r>
              <a:rPr lang="hu-HU" dirty="0" smtClean="0">
                <a:latin typeface="+mj-lt"/>
              </a:rPr>
              <a:t>Jenei-Tóth Annamária, Nagy Dóra</a:t>
            </a:r>
          </a:p>
          <a:p>
            <a:r>
              <a:rPr lang="hu-HU" dirty="0" smtClean="0">
                <a:latin typeface="+mj-lt"/>
              </a:rPr>
              <a:t>és Kujbusné Mecsei Éva</a:t>
            </a:r>
            <a:endParaRPr lang="hu-HU" dirty="0">
              <a:latin typeface="+mj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54" y="0"/>
            <a:ext cx="8162246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15900" y="56724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i="1" dirty="0" smtClean="0">
                <a:hlinkClick r:id="rId2"/>
              </a:rPr>
              <a:t>Arcok és könyvek a történelemtudomány műhelyéből</a:t>
            </a:r>
            <a:endParaRPr lang="hu-HU" sz="1600" dirty="0" smtClean="0">
              <a:hlinkClick r:id="rId2"/>
            </a:endParaRPr>
          </a:p>
          <a:p>
            <a:r>
              <a:rPr lang="hu-HU" sz="1600" dirty="0" smtClean="0">
                <a:hlinkClick r:id="rId2"/>
              </a:rPr>
              <a:t>Avar Anton: Beregi </a:t>
            </a:r>
            <a:r>
              <a:rPr lang="hu-HU" sz="1600" dirty="0" err="1" smtClean="0">
                <a:hlinkClick r:id="rId2"/>
              </a:rPr>
              <a:t>címereslevelek</a:t>
            </a:r>
            <a:r>
              <a:rPr lang="hu-HU" sz="1600" dirty="0" smtClean="0">
                <a:hlinkClick r:id="rId2"/>
              </a:rPr>
              <a:t> az </a:t>
            </a:r>
            <a:r>
              <a:rPr lang="hu-HU" sz="1600" dirty="0" err="1" smtClean="0">
                <a:hlinkClick r:id="rId2"/>
              </a:rPr>
              <a:t>MNL-ben</a:t>
            </a:r>
            <a:r>
              <a:rPr lang="hu-HU" sz="1600" dirty="0" smtClean="0">
                <a:hlinkClick r:id="rId2"/>
              </a:rPr>
              <a:t> - VIRTUÁLIS KÖNYVBEMUTATÓ A FACEBOOKON</a:t>
            </a:r>
            <a:endParaRPr lang="hu-HU" sz="1600" dirty="0"/>
          </a:p>
        </p:txBody>
      </p:sp>
      <p:sp>
        <p:nvSpPr>
          <p:cNvPr id="6" name="Téglalap 5"/>
          <p:cNvSpPr/>
          <p:nvPr/>
        </p:nvSpPr>
        <p:spPr>
          <a:xfrm>
            <a:off x="215900" y="952500"/>
            <a:ext cx="1957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2020. </a:t>
            </a:r>
            <a:r>
              <a:rPr lang="hu-HU" dirty="0"/>
              <a:t>d</a:t>
            </a:r>
            <a:r>
              <a:rPr lang="hu-HU" dirty="0" smtClean="0"/>
              <a:t>ecember 7.</a:t>
            </a:r>
          </a:p>
          <a:p>
            <a:r>
              <a:rPr lang="hu-HU" dirty="0" smtClean="0"/>
              <a:t>Avar Anton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573" y="1411065"/>
            <a:ext cx="5151427" cy="544693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895" y="306969"/>
            <a:ext cx="3150498" cy="44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5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431800" y="5545435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>
                <a:latin typeface="+mj-lt"/>
                <a:hlinkClick r:id="rId2"/>
              </a:rPr>
              <a:t>Kührner Éva – Szent Atanáz </a:t>
            </a:r>
            <a:r>
              <a:rPr lang="hu-HU" sz="1600" dirty="0" err="1">
                <a:latin typeface="+mj-lt"/>
                <a:hlinkClick r:id="rId2"/>
              </a:rPr>
              <a:t>Görögkatolikus</a:t>
            </a:r>
            <a:r>
              <a:rPr lang="hu-HU" sz="1600" dirty="0">
                <a:latin typeface="+mj-lt"/>
                <a:hlinkClick r:id="rId2"/>
              </a:rPr>
              <a:t> Hittudományi Főiskola Könyvtára,</a:t>
            </a:r>
          </a:p>
          <a:p>
            <a:r>
              <a:rPr lang="hu-HU" sz="1600" dirty="0">
                <a:latin typeface="+mj-lt"/>
                <a:hlinkClick r:id="rId2"/>
              </a:rPr>
              <a:t>Nyíregyháza</a:t>
            </a:r>
            <a:endParaRPr lang="hu-HU" sz="1600" dirty="0"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31800" y="1021834"/>
            <a:ext cx="22557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+mj-lt"/>
              </a:rPr>
              <a:t>2020. </a:t>
            </a:r>
            <a:r>
              <a:rPr lang="hu-HU" dirty="0" smtClean="0">
                <a:latin typeface="+mj-lt"/>
              </a:rPr>
              <a:t>december </a:t>
            </a:r>
            <a:r>
              <a:rPr lang="hu-HU" dirty="0">
                <a:latin typeface="+mj-lt"/>
              </a:rPr>
              <a:t>21</a:t>
            </a:r>
            <a:r>
              <a:rPr lang="hu-HU" dirty="0" smtClean="0">
                <a:latin typeface="+mj-lt"/>
              </a:rPr>
              <a:t>.</a:t>
            </a:r>
          </a:p>
          <a:p>
            <a:r>
              <a:rPr lang="hu-HU" dirty="0" smtClean="0">
                <a:latin typeface="+mj-lt"/>
              </a:rPr>
              <a:t>Kührner Éva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35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8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78954" y="983734"/>
            <a:ext cx="1895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+mj-lt"/>
              </a:rPr>
              <a:t>2021. </a:t>
            </a:r>
            <a:r>
              <a:rPr lang="hu-HU" dirty="0" smtClean="0">
                <a:latin typeface="+mj-lt"/>
              </a:rPr>
              <a:t>január </a:t>
            </a:r>
            <a:r>
              <a:rPr lang="hu-HU" dirty="0">
                <a:latin typeface="+mj-lt"/>
              </a:rPr>
              <a:t>13</a:t>
            </a:r>
            <a:r>
              <a:rPr lang="hu-HU" dirty="0" smtClean="0">
                <a:latin typeface="+mj-lt"/>
              </a:rPr>
              <a:t>.</a:t>
            </a:r>
          </a:p>
          <a:p>
            <a:r>
              <a:rPr lang="hu-HU" dirty="0" smtClean="0">
                <a:latin typeface="+mj-lt"/>
              </a:rPr>
              <a:t>Smid Enikő</a:t>
            </a:r>
            <a:endParaRPr lang="hu-HU" dirty="0">
              <a:latin typeface="+mj-lt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78954" y="58617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latin typeface="+mj-lt"/>
                <a:hlinkClick r:id="rId2" action="ppaction://hlinkfile"/>
              </a:rPr>
              <a:t>A 22. Levéltári Évkönyv tanulmányainak bemutatója</a:t>
            </a:r>
            <a:r>
              <a:rPr lang="hu-HU" sz="1600" dirty="0">
                <a:latin typeface="+mj-lt"/>
                <a:hlinkClick r:id="rId2" action="ppaction://hlinkfile"/>
              </a:rPr>
              <a:t/>
            </a:r>
            <a:br>
              <a:rPr lang="hu-HU" sz="1600" dirty="0">
                <a:latin typeface="+mj-lt"/>
                <a:hlinkClick r:id="rId2" action="ppaction://hlinkfile"/>
              </a:rPr>
            </a:br>
            <a:r>
              <a:rPr lang="hu-HU" sz="1600" dirty="0">
                <a:latin typeface="+mj-lt"/>
                <a:hlinkClick r:id="rId2" action="ppaction://hlinkfile"/>
              </a:rPr>
              <a:t>Smid Enikő: Ferencz Miklósné Kovács Gizella naplója</a:t>
            </a:r>
            <a:endParaRPr lang="hu-HU" sz="1600" dirty="0">
              <a:latin typeface="+mj-lt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351" y="-12846"/>
            <a:ext cx="4858649" cy="68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0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2900" y="971034"/>
            <a:ext cx="1895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+mj-lt"/>
              </a:rPr>
              <a:t>2021. </a:t>
            </a:r>
            <a:r>
              <a:rPr lang="hu-HU" dirty="0" smtClean="0">
                <a:latin typeface="+mj-lt"/>
              </a:rPr>
              <a:t>január </a:t>
            </a:r>
            <a:r>
              <a:rPr lang="hu-HU" dirty="0">
                <a:latin typeface="+mj-lt"/>
              </a:rPr>
              <a:t>30</a:t>
            </a:r>
            <a:r>
              <a:rPr lang="hu-HU" dirty="0" smtClean="0">
                <a:latin typeface="+mj-lt"/>
              </a:rPr>
              <a:t>.</a:t>
            </a:r>
          </a:p>
          <a:p>
            <a:r>
              <a:rPr lang="hu-HU" dirty="0" smtClean="0">
                <a:latin typeface="+mj-lt"/>
              </a:rPr>
              <a:t>Garas Norbert</a:t>
            </a:r>
            <a:endParaRPr lang="hu-HU" dirty="0">
              <a:latin typeface="+mj-lt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42900" y="554663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 action="ppaction://hlinkfile"/>
              </a:rPr>
              <a:t>A 22. Levéltári Évkönyv tanulmányainak bemutatója</a:t>
            </a:r>
            <a:r>
              <a:rPr lang="hu-HU" sz="1600" dirty="0">
                <a:hlinkClick r:id="rId2" action="ppaction://hlinkfile"/>
              </a:rPr>
              <a:t/>
            </a:r>
            <a:br>
              <a:rPr lang="hu-HU" sz="1600" dirty="0">
                <a:hlinkClick r:id="rId2" action="ppaction://hlinkfile"/>
              </a:rPr>
            </a:br>
            <a:r>
              <a:rPr lang="hu-HU" sz="1600" dirty="0">
                <a:hlinkClick r:id="rId2" action="ppaction://hlinkfile"/>
              </a:rPr>
              <a:t>Garas Norbert: Csűry István </a:t>
            </a:r>
            <a:r>
              <a:rPr lang="hu-HU" sz="1600" dirty="0" err="1">
                <a:hlinkClick r:id="rId2" action="ppaction://hlinkfile"/>
              </a:rPr>
              <a:t>pátrohai</a:t>
            </a:r>
            <a:r>
              <a:rPr lang="hu-HU" sz="1600" dirty="0">
                <a:hlinkClick r:id="rId2" action="ppaction://hlinkfile"/>
              </a:rPr>
              <a:t> református lelkipásztor és </a:t>
            </a:r>
            <a:r>
              <a:rPr lang="hu-HU" sz="1600" dirty="0" smtClean="0">
                <a:hlinkClick r:id="rId2" action="ppaction://hlinkfile"/>
              </a:rPr>
              <a:t>gyülekezete a </a:t>
            </a:r>
            <a:r>
              <a:rPr lang="hu-HU" sz="1600" dirty="0">
                <a:hlinkClick r:id="rId2" action="ppaction://hlinkfile"/>
              </a:rPr>
              <a:t>20. század sodrában</a:t>
            </a:r>
            <a:endParaRPr lang="hu-HU" sz="16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00" y="0"/>
            <a:ext cx="4864100" cy="687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4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35501" y="996434"/>
            <a:ext cx="1991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+mj-lt"/>
              </a:rPr>
              <a:t>2021. </a:t>
            </a:r>
            <a:r>
              <a:rPr lang="hu-HU" dirty="0" smtClean="0">
                <a:latin typeface="+mj-lt"/>
              </a:rPr>
              <a:t>február 22.</a:t>
            </a:r>
          </a:p>
          <a:p>
            <a:r>
              <a:rPr lang="hu-HU" dirty="0" err="1" smtClean="0">
                <a:latin typeface="+mj-lt"/>
              </a:rPr>
              <a:t>Valuch</a:t>
            </a:r>
            <a:r>
              <a:rPr lang="hu-HU" dirty="0" smtClean="0">
                <a:latin typeface="+mj-lt"/>
              </a:rPr>
              <a:t> Tibor</a:t>
            </a:r>
            <a:endParaRPr lang="hu-HU" dirty="0">
              <a:latin typeface="+mj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35501" y="58236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/>
              </a:rPr>
              <a:t>A 22. Levéltári Évkönyv tanulmányainak bemutatója</a:t>
            </a:r>
            <a:r>
              <a:rPr lang="hu-HU" sz="1600" dirty="0">
                <a:hlinkClick r:id="rId2"/>
              </a:rPr>
              <a:t/>
            </a:r>
            <a:br>
              <a:rPr lang="hu-HU" sz="1600" dirty="0">
                <a:hlinkClick r:id="rId2"/>
              </a:rPr>
            </a:br>
            <a:r>
              <a:rPr lang="hu-HU" sz="1600" dirty="0" err="1">
                <a:hlinkClick r:id="rId2"/>
              </a:rPr>
              <a:t>Valuch</a:t>
            </a:r>
            <a:r>
              <a:rPr lang="hu-HU" sz="1600" dirty="0">
                <a:hlinkClick r:id="rId2"/>
              </a:rPr>
              <a:t> Tibor: </a:t>
            </a:r>
            <a:r>
              <a:rPr lang="hu-HU" sz="1600" dirty="0" smtClean="0">
                <a:hlinkClick r:id="rId2"/>
              </a:rPr>
              <a:t>Sors – történelem – társadalom</a:t>
            </a:r>
            <a:endParaRPr lang="hu-HU" sz="16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84" y="0"/>
            <a:ext cx="4853116" cy="686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4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34672" y="983734"/>
            <a:ext cx="1904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+mj-lt"/>
              </a:rPr>
              <a:t>2021. március 8.</a:t>
            </a:r>
          </a:p>
          <a:p>
            <a:r>
              <a:rPr lang="hu-HU" dirty="0" smtClean="0">
                <a:latin typeface="+mj-lt"/>
              </a:rPr>
              <a:t>Nagy Dóra</a:t>
            </a:r>
          </a:p>
        </p:txBody>
      </p:sp>
      <p:sp>
        <p:nvSpPr>
          <p:cNvPr id="5" name="Téglalap 4"/>
          <p:cNvSpPr/>
          <p:nvPr/>
        </p:nvSpPr>
        <p:spPr>
          <a:xfrm>
            <a:off x="334672" y="56216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 action="ppaction://hlinkfile"/>
              </a:rPr>
              <a:t>A 22. Levéltári Évkönyv tanulmányainak bemutatója</a:t>
            </a:r>
            <a:r>
              <a:rPr lang="hu-HU" sz="1600" dirty="0">
                <a:hlinkClick r:id="rId2" action="ppaction://hlinkfile"/>
              </a:rPr>
              <a:t/>
            </a:r>
            <a:br>
              <a:rPr lang="hu-HU" sz="1600" dirty="0">
                <a:hlinkClick r:id="rId2" action="ppaction://hlinkfile"/>
              </a:rPr>
            </a:br>
            <a:r>
              <a:rPr lang="hu-HU" sz="1600" dirty="0">
                <a:hlinkClick r:id="rId2" action="ppaction://hlinkfile"/>
              </a:rPr>
              <a:t>Nagy Dóra: Egy 17. századi erdélyi udvarbírói utasítás kiegészítése</a:t>
            </a:r>
            <a:endParaRPr lang="hu-HU" sz="1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36" y="0"/>
            <a:ext cx="4849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38526" y="971034"/>
            <a:ext cx="1733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+mj-lt"/>
              </a:rPr>
              <a:t>2021. </a:t>
            </a:r>
            <a:r>
              <a:rPr lang="hu-HU" dirty="0" smtClean="0">
                <a:latin typeface="+mj-lt"/>
              </a:rPr>
              <a:t>április </a:t>
            </a:r>
            <a:r>
              <a:rPr lang="hu-HU" dirty="0">
                <a:latin typeface="+mj-lt"/>
              </a:rPr>
              <a:t>8</a:t>
            </a:r>
            <a:r>
              <a:rPr lang="hu-HU" dirty="0" smtClean="0">
                <a:latin typeface="+mj-lt"/>
              </a:rPr>
              <a:t>.</a:t>
            </a:r>
          </a:p>
          <a:p>
            <a:r>
              <a:rPr lang="hu-HU" dirty="0" smtClean="0">
                <a:latin typeface="+mj-lt"/>
              </a:rPr>
              <a:t>Takács Tibor</a:t>
            </a:r>
            <a:endParaRPr lang="hu-HU" dirty="0">
              <a:latin typeface="+mj-lt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38526" y="531803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/>
              </a:rPr>
              <a:t>A 22. Levéltári Évkönyv tanulmányainak bemutatója</a:t>
            </a:r>
            <a:r>
              <a:rPr lang="hu-HU" sz="1600" dirty="0">
                <a:hlinkClick r:id="rId2"/>
              </a:rPr>
              <a:t/>
            </a:r>
            <a:br>
              <a:rPr lang="hu-HU" sz="1600" dirty="0">
                <a:hlinkClick r:id="rId2"/>
              </a:rPr>
            </a:br>
            <a:r>
              <a:rPr lang="hu-HU" sz="1600" dirty="0">
                <a:hlinkClick r:id="rId2"/>
              </a:rPr>
              <a:t>Takács Tibor: Egy „régi vágású” értelmiségi a politikai rendőrség célkeresztjében</a:t>
            </a:r>
            <a:r>
              <a:rPr lang="hu-HU" sz="1600" b="1" dirty="0">
                <a:hlinkClick r:id="rId2"/>
              </a:rPr>
              <a:t> - </a:t>
            </a:r>
            <a:r>
              <a:rPr lang="hu-HU" sz="1600" dirty="0" err="1">
                <a:hlinkClick r:id="rId2"/>
              </a:rPr>
              <a:t>Margócsy</a:t>
            </a:r>
            <a:r>
              <a:rPr lang="hu-HU" sz="1600" dirty="0">
                <a:hlinkClick r:id="rId2"/>
              </a:rPr>
              <a:t> József megfigyelése 1959-től az 1970-es évek elejéig</a:t>
            </a:r>
            <a:endParaRPr lang="hu-HU" sz="16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05" y="5190"/>
            <a:ext cx="4845895" cy="685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8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84024" y="1009134"/>
            <a:ext cx="1928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+mj-lt"/>
              </a:rPr>
              <a:t>2021. április 12.</a:t>
            </a:r>
          </a:p>
          <a:p>
            <a:r>
              <a:rPr lang="hu-HU" dirty="0" smtClean="0">
                <a:latin typeface="+mj-lt"/>
              </a:rPr>
              <a:t>Bánszki Hajnalka</a:t>
            </a:r>
            <a:endParaRPr lang="hu-HU" dirty="0"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84024" y="54438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/>
              </a:rPr>
              <a:t>A 22. Levéltári Évkönyv tanulmányainak bemutatója</a:t>
            </a:r>
            <a:r>
              <a:rPr lang="hu-HU" sz="1600" dirty="0">
                <a:hlinkClick r:id="rId2"/>
              </a:rPr>
              <a:t/>
            </a:r>
            <a:br>
              <a:rPr lang="hu-HU" sz="1600" dirty="0">
                <a:hlinkClick r:id="rId2"/>
              </a:rPr>
            </a:br>
            <a:r>
              <a:rPr lang="hu-HU" sz="1600" dirty="0">
                <a:hlinkClick r:id="rId2"/>
              </a:rPr>
              <a:t>Bánszki Hajnalka: Ébredési mozgalmak a nyíregyházi evangélikus gyülekezetben a 20. század első felében</a:t>
            </a:r>
            <a:endParaRPr lang="hu-HU" sz="1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-38515"/>
            <a:ext cx="4876800" cy="689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81000" y="1021834"/>
            <a:ext cx="4798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+mj-lt"/>
              </a:rPr>
              <a:t>2021. május 4.</a:t>
            </a:r>
          </a:p>
          <a:p>
            <a:r>
              <a:rPr lang="hu-HU" dirty="0" err="1" smtClean="0">
                <a:latin typeface="+mj-lt"/>
              </a:rPr>
              <a:t>Láczay</a:t>
            </a:r>
            <a:r>
              <a:rPr lang="hu-HU" dirty="0" smtClean="0">
                <a:latin typeface="+mj-lt"/>
              </a:rPr>
              <a:t> Magdolna és Szendiné Orvos Erzsébet</a:t>
            </a:r>
            <a:endParaRPr lang="hu-HU" dirty="0">
              <a:latin typeface="+mj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81000" y="497393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/>
              </a:rPr>
              <a:t>A 22. Levéltári Évkönyv tanulmányainak bemutatója</a:t>
            </a:r>
            <a:r>
              <a:rPr lang="hu-HU" sz="1600" dirty="0">
                <a:hlinkClick r:id="rId2"/>
              </a:rPr>
              <a:t/>
            </a:r>
            <a:br>
              <a:rPr lang="hu-HU" sz="1600" dirty="0">
                <a:hlinkClick r:id="rId2"/>
              </a:rPr>
            </a:br>
            <a:r>
              <a:rPr lang="hu-HU" sz="1600" dirty="0" err="1">
                <a:hlinkClick r:id="rId2"/>
              </a:rPr>
              <a:t>Láczay</a:t>
            </a:r>
            <a:r>
              <a:rPr lang="hu-HU" sz="1600" dirty="0">
                <a:hlinkClick r:id="rId2"/>
              </a:rPr>
              <a:t> Magdolna: A paraszti művelődés napjaink mezőgazdasági </a:t>
            </a:r>
            <a:r>
              <a:rPr lang="hu-HU" sz="1600" dirty="0" smtClean="0">
                <a:hlinkClick r:id="rId2"/>
              </a:rPr>
              <a:t>kultúrájában</a:t>
            </a:r>
          </a:p>
          <a:p>
            <a:r>
              <a:rPr lang="hu-HU" sz="1600" dirty="0">
                <a:hlinkClick r:id="rId2"/>
              </a:rPr>
              <a:t>Szendiné dr. Orvos Erzsébet: Balogh István és Szabó Magda levelezése</a:t>
            </a:r>
            <a:endParaRPr lang="hu-HU" sz="16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0" y="0"/>
            <a:ext cx="4889500" cy="69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86597" y="1009134"/>
            <a:ext cx="18421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+mj-lt"/>
              </a:rPr>
              <a:t>2021. </a:t>
            </a:r>
            <a:r>
              <a:rPr lang="hu-HU" dirty="0" smtClean="0">
                <a:latin typeface="+mj-lt"/>
              </a:rPr>
              <a:t>május </a:t>
            </a:r>
            <a:r>
              <a:rPr lang="hu-HU" dirty="0">
                <a:latin typeface="+mj-lt"/>
              </a:rPr>
              <a:t>14</a:t>
            </a:r>
            <a:r>
              <a:rPr lang="hu-HU" dirty="0" smtClean="0">
                <a:latin typeface="+mj-lt"/>
              </a:rPr>
              <a:t>.</a:t>
            </a:r>
          </a:p>
          <a:p>
            <a:r>
              <a:rPr lang="hu-HU" dirty="0" smtClean="0">
                <a:latin typeface="+mj-lt"/>
              </a:rPr>
              <a:t>Reszler Gábor</a:t>
            </a:r>
            <a:endParaRPr lang="hu-HU" dirty="0">
              <a:latin typeface="+mj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86597" y="55835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 smtClean="0">
                <a:hlinkClick r:id="rId2"/>
              </a:rPr>
              <a:t>A 22. Levéltári Évkönyv tanulmányainak bemutatója</a:t>
            </a:r>
            <a:r>
              <a:rPr lang="hu-HU" sz="1600" dirty="0" smtClean="0">
                <a:hlinkClick r:id="rId2"/>
              </a:rPr>
              <a:t/>
            </a:r>
            <a:br>
              <a:rPr lang="hu-HU" sz="1600" dirty="0" smtClean="0">
                <a:hlinkClick r:id="rId2"/>
              </a:rPr>
            </a:br>
            <a:r>
              <a:rPr lang="hu-HU" sz="1600" dirty="0" smtClean="0">
                <a:hlinkClick r:id="rId2"/>
              </a:rPr>
              <a:t>Reszler Gábor: Városiasodás és kényelem Nyíregyházán a 19–20. század fordulóján</a:t>
            </a:r>
            <a:endParaRPr lang="hu-HU" sz="16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36" y="0"/>
            <a:ext cx="4849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3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79400" y="58363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err="1">
                <a:latin typeface="+mj-lt"/>
                <a:hlinkClick r:id="rId2"/>
              </a:rPr>
              <a:t>Levéltártörténeti</a:t>
            </a:r>
            <a:r>
              <a:rPr lang="hu-HU" sz="1600" dirty="0">
                <a:latin typeface="+mj-lt"/>
                <a:hlinkClick r:id="rId2"/>
              </a:rPr>
              <a:t> délelőtt</a:t>
            </a:r>
          </a:p>
          <a:p>
            <a:r>
              <a:rPr lang="hu-HU" sz="1600" dirty="0" err="1">
                <a:latin typeface="+mj-lt"/>
                <a:hlinkClick r:id="rId2"/>
              </a:rPr>
              <a:t>Feiszt</a:t>
            </a:r>
            <a:r>
              <a:rPr lang="hu-HU" sz="1600" dirty="0">
                <a:latin typeface="+mj-lt"/>
                <a:hlinkClick r:id="rId2"/>
              </a:rPr>
              <a:t> György: Levéltáros nekrológok (könyvbemutató)</a:t>
            </a:r>
            <a:endParaRPr lang="hu-HU" sz="1600" dirty="0"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79400" y="962568"/>
            <a:ext cx="3313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2013. </a:t>
            </a:r>
            <a:r>
              <a:rPr lang="hu-HU" dirty="0" smtClean="0"/>
              <a:t>november </a:t>
            </a:r>
            <a:r>
              <a:rPr lang="hu-HU" dirty="0"/>
              <a:t>25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Feiszt</a:t>
            </a:r>
            <a:r>
              <a:rPr lang="hu-HU" dirty="0" smtClean="0"/>
              <a:t> György és </a:t>
            </a:r>
            <a:r>
              <a:rPr lang="hu-HU" dirty="0" err="1" smtClean="0"/>
              <a:t>Henzsel</a:t>
            </a:r>
            <a:r>
              <a:rPr lang="hu-HU" dirty="0" smtClean="0"/>
              <a:t> Ágota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0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50097" y="971034"/>
            <a:ext cx="18421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+mj-lt"/>
              </a:rPr>
              <a:t>2021. május 30.</a:t>
            </a:r>
          </a:p>
          <a:p>
            <a:r>
              <a:rPr lang="hu-HU" dirty="0" smtClean="0">
                <a:latin typeface="+mj-lt"/>
              </a:rPr>
              <a:t>Bene János</a:t>
            </a:r>
            <a:endParaRPr lang="hu-HU" dirty="0">
              <a:latin typeface="+mj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50097" y="55581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/>
              </a:rPr>
              <a:t>A 22. Levéltári Évkönyv tanulmányainak bemutatója</a:t>
            </a:r>
            <a:r>
              <a:rPr lang="hu-HU" sz="1600" dirty="0">
                <a:hlinkClick r:id="rId2"/>
              </a:rPr>
              <a:t/>
            </a:r>
            <a:br>
              <a:rPr lang="hu-HU" sz="1600" dirty="0">
                <a:hlinkClick r:id="rId2"/>
              </a:rPr>
            </a:br>
            <a:r>
              <a:rPr lang="hu-HU" sz="1600" dirty="0">
                <a:hlinkClick r:id="rId2"/>
              </a:rPr>
              <a:t>Bene János:</a:t>
            </a:r>
            <a:r>
              <a:rPr lang="hu-HU" sz="1600" b="1" dirty="0">
                <a:hlinkClick r:id="rId2"/>
              </a:rPr>
              <a:t> </a:t>
            </a:r>
            <a:r>
              <a:rPr lang="hu-HU" sz="1600" dirty="0">
                <a:hlinkClick r:id="rId2"/>
              </a:rPr>
              <a:t>Nyírségi tüzérek Varsó alatt 1944-ben - Részletek dr. Horthy György naplójából</a:t>
            </a:r>
            <a:endParaRPr lang="hu-HU" sz="16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1" y="-69796"/>
            <a:ext cx="4898794" cy="69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8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11138" y="932934"/>
            <a:ext cx="1725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+mj-lt"/>
              </a:rPr>
              <a:t>2021. </a:t>
            </a:r>
            <a:r>
              <a:rPr lang="hu-HU" dirty="0" smtClean="0">
                <a:latin typeface="+mj-lt"/>
              </a:rPr>
              <a:t>június </a:t>
            </a:r>
            <a:r>
              <a:rPr lang="hu-HU" dirty="0">
                <a:latin typeface="+mj-lt"/>
              </a:rPr>
              <a:t>4</a:t>
            </a:r>
            <a:r>
              <a:rPr lang="hu-HU" dirty="0" smtClean="0">
                <a:latin typeface="+mj-lt"/>
              </a:rPr>
              <a:t>.</a:t>
            </a:r>
          </a:p>
          <a:p>
            <a:r>
              <a:rPr lang="hu-HU" dirty="0" smtClean="0">
                <a:latin typeface="+mj-lt"/>
              </a:rPr>
              <a:t>Barabás László</a:t>
            </a:r>
            <a:endParaRPr lang="hu-HU" dirty="0">
              <a:latin typeface="+mj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69900" y="54057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/>
              </a:rPr>
              <a:t>A 22. Levéltári Évkönyv tanulmányainak bemutatója</a:t>
            </a:r>
            <a:r>
              <a:rPr lang="hu-HU" sz="1600" dirty="0">
                <a:hlinkClick r:id="rId2"/>
              </a:rPr>
              <a:t/>
            </a:r>
            <a:br>
              <a:rPr lang="hu-HU" sz="1600" dirty="0">
                <a:hlinkClick r:id="rId2"/>
              </a:rPr>
            </a:br>
            <a:r>
              <a:rPr lang="hu-HU" sz="1600" dirty="0">
                <a:hlinkClick r:id="rId2"/>
              </a:rPr>
              <a:t>Dr. Barabás László: Egy életút mozaiktöredékei - Osváth Lajos Bihar vármegyei </a:t>
            </a:r>
            <a:r>
              <a:rPr lang="hu-HU" sz="1600" dirty="0" err="1">
                <a:hlinkClick r:id="rId2"/>
              </a:rPr>
              <a:t>főlevéltáros</a:t>
            </a:r>
            <a:r>
              <a:rPr lang="hu-HU" sz="1600" dirty="0">
                <a:hlinkClick r:id="rId2"/>
              </a:rPr>
              <a:t> magándimenziói</a:t>
            </a:r>
            <a:endParaRPr lang="hu-HU" sz="16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96" y="6026"/>
            <a:ext cx="4845304" cy="685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7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2036" y="1034534"/>
            <a:ext cx="18469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+mj-lt"/>
              </a:rPr>
              <a:t>2021. </a:t>
            </a:r>
            <a:r>
              <a:rPr lang="hu-HU" dirty="0" smtClean="0">
                <a:latin typeface="+mj-lt"/>
              </a:rPr>
              <a:t>június </a:t>
            </a:r>
            <a:r>
              <a:rPr lang="hu-HU" dirty="0">
                <a:latin typeface="+mj-lt"/>
              </a:rPr>
              <a:t>14</a:t>
            </a:r>
            <a:r>
              <a:rPr lang="hu-HU" dirty="0" smtClean="0">
                <a:latin typeface="+mj-lt"/>
              </a:rPr>
              <a:t>.</a:t>
            </a:r>
          </a:p>
          <a:p>
            <a:r>
              <a:rPr lang="hu-HU" dirty="0" err="1" smtClean="0">
                <a:latin typeface="+mj-lt"/>
              </a:rPr>
              <a:t>Bilkei</a:t>
            </a:r>
            <a:r>
              <a:rPr lang="hu-HU" dirty="0" smtClean="0">
                <a:latin typeface="+mj-lt"/>
              </a:rPr>
              <a:t> Irén</a:t>
            </a:r>
            <a:endParaRPr lang="hu-HU" dirty="0">
              <a:latin typeface="+mj-lt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82036" y="55073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/>
              </a:rPr>
              <a:t>A 22. Levéltári Évkönyv tanulmányainak bemutatója</a:t>
            </a:r>
            <a:r>
              <a:rPr lang="hu-HU" sz="1600" dirty="0">
                <a:hlinkClick r:id="rId2"/>
              </a:rPr>
              <a:t/>
            </a:r>
            <a:br>
              <a:rPr lang="hu-HU" sz="1600" dirty="0">
                <a:hlinkClick r:id="rId2"/>
              </a:rPr>
            </a:br>
            <a:r>
              <a:rPr lang="hu-HU" sz="1600" dirty="0">
                <a:hlinkClick r:id="rId2"/>
              </a:rPr>
              <a:t>Dr. </a:t>
            </a:r>
            <a:r>
              <a:rPr lang="hu-HU" sz="1600" dirty="0" err="1">
                <a:hlinkClick r:id="rId2"/>
              </a:rPr>
              <a:t>Bilkei</a:t>
            </a:r>
            <a:r>
              <a:rPr lang="hu-HU" sz="1600" dirty="0">
                <a:hlinkClick r:id="rId2"/>
              </a:rPr>
              <a:t> Irén: Hatalmaskodási esetek a zalai konventek Mohács utáni </a:t>
            </a:r>
            <a:r>
              <a:rPr lang="hu-HU" sz="1600" dirty="0" err="1">
                <a:hlinkClick r:id="rId2"/>
              </a:rPr>
              <a:t>hiteleshelyi</a:t>
            </a:r>
            <a:r>
              <a:rPr lang="hu-HU" sz="1600" dirty="0">
                <a:hlinkClick r:id="rId2"/>
              </a:rPr>
              <a:t> oklevelekben</a:t>
            </a:r>
            <a:endParaRPr lang="hu-HU" sz="16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372" y="0"/>
            <a:ext cx="4863628" cy="68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2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39496" y="971034"/>
            <a:ext cx="3908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+mj-lt"/>
              </a:rPr>
              <a:t>2021. </a:t>
            </a:r>
            <a:r>
              <a:rPr lang="hu-HU" dirty="0" smtClean="0">
                <a:latin typeface="+mj-lt"/>
              </a:rPr>
              <a:t>július 16.</a:t>
            </a:r>
          </a:p>
          <a:p>
            <a:r>
              <a:rPr lang="hu-HU" dirty="0" err="1" smtClean="0">
                <a:latin typeface="+mj-lt"/>
              </a:rPr>
              <a:t>Wilfried</a:t>
            </a:r>
            <a:r>
              <a:rPr lang="hu-HU" dirty="0" smtClean="0">
                <a:latin typeface="+mj-lt"/>
              </a:rPr>
              <a:t> </a:t>
            </a:r>
            <a:r>
              <a:rPr lang="hu-HU" dirty="0" err="1" smtClean="0">
                <a:latin typeface="+mj-lt"/>
              </a:rPr>
              <a:t>Forstmann</a:t>
            </a:r>
            <a:r>
              <a:rPr lang="hu-HU" dirty="0" smtClean="0">
                <a:latin typeface="+mj-lt"/>
              </a:rPr>
              <a:t> (Barabás László)</a:t>
            </a:r>
            <a:endParaRPr lang="hu-HU" dirty="0">
              <a:latin typeface="+mj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39496" y="538153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 action="ppaction://hlinkfile"/>
              </a:rPr>
              <a:t>A 22. Levéltári Évkönyv tanulmányainak bemutatója</a:t>
            </a:r>
            <a:r>
              <a:rPr lang="hu-HU" sz="1600" dirty="0">
                <a:hlinkClick r:id="rId2" action="ppaction://hlinkfile"/>
              </a:rPr>
              <a:t/>
            </a:r>
            <a:br>
              <a:rPr lang="hu-HU" sz="1600" dirty="0">
                <a:hlinkClick r:id="rId2" action="ppaction://hlinkfile"/>
              </a:rPr>
            </a:br>
            <a:r>
              <a:rPr lang="hu-HU" sz="1600" dirty="0" err="1">
                <a:hlinkClick r:id="rId2" action="ppaction://hlinkfile"/>
              </a:rPr>
              <a:t>Wilfried</a:t>
            </a:r>
            <a:r>
              <a:rPr lang="hu-HU" sz="1600" dirty="0">
                <a:hlinkClick r:id="rId2" action="ppaction://hlinkfile"/>
              </a:rPr>
              <a:t> </a:t>
            </a:r>
            <a:r>
              <a:rPr lang="hu-HU" sz="1600" dirty="0" err="1">
                <a:hlinkClick r:id="rId2" action="ppaction://hlinkfile"/>
              </a:rPr>
              <a:t>Forstmann</a:t>
            </a:r>
            <a:r>
              <a:rPr lang="hu-HU" sz="1600" dirty="0">
                <a:hlinkClick r:id="rId2" action="ppaction://hlinkfile"/>
              </a:rPr>
              <a:t>: Harry </a:t>
            </a:r>
            <a:r>
              <a:rPr lang="hu-HU" sz="1600" dirty="0" err="1">
                <a:hlinkClick r:id="rId2" action="ppaction://hlinkfile"/>
              </a:rPr>
              <a:t>Graf</a:t>
            </a:r>
            <a:r>
              <a:rPr lang="hu-HU" sz="1600" dirty="0">
                <a:hlinkClick r:id="rId2" action="ppaction://hlinkfile"/>
              </a:rPr>
              <a:t> </a:t>
            </a:r>
            <a:r>
              <a:rPr lang="hu-HU" sz="1600" dirty="0" err="1">
                <a:hlinkClick r:id="rId2" action="ppaction://hlinkfile"/>
              </a:rPr>
              <a:t>Kessler</a:t>
            </a:r>
            <a:r>
              <a:rPr lang="hu-HU" sz="1600" dirty="0">
                <a:hlinkClick r:id="rId2" action="ppaction://hlinkfile"/>
              </a:rPr>
              <a:t>: 31. </a:t>
            </a:r>
            <a:r>
              <a:rPr lang="hu-HU" sz="1600" dirty="0" err="1">
                <a:hlinkClick r:id="rId2" action="ppaction://hlinkfile"/>
              </a:rPr>
              <a:t>Dezember</a:t>
            </a:r>
            <a:r>
              <a:rPr lang="hu-HU" sz="1600" dirty="0">
                <a:hlinkClick r:id="rId2" action="ppaction://hlinkfile"/>
              </a:rPr>
              <a:t> 1918. </a:t>
            </a:r>
            <a:r>
              <a:rPr lang="hu-HU" sz="1600" dirty="0" err="1">
                <a:hlinkClick r:id="rId2" action="ppaction://hlinkfile"/>
              </a:rPr>
              <a:t>Dienstag</a:t>
            </a:r>
            <a:r>
              <a:rPr lang="hu-HU" sz="1600" dirty="0">
                <a:hlinkClick r:id="rId2" action="ppaction://hlinkfile"/>
              </a:rPr>
              <a:t> Berlin: „</a:t>
            </a:r>
            <a:r>
              <a:rPr lang="hu-HU" sz="1600" dirty="0" err="1">
                <a:hlinkClick r:id="rId2" action="ppaction://hlinkfile"/>
              </a:rPr>
              <a:t>Letzter</a:t>
            </a:r>
            <a:r>
              <a:rPr lang="hu-HU" sz="1600" dirty="0">
                <a:hlinkClick r:id="rId2" action="ppaction://hlinkfile"/>
              </a:rPr>
              <a:t> tag </a:t>
            </a:r>
            <a:r>
              <a:rPr lang="hu-HU" sz="1600" dirty="0" err="1">
                <a:hlinkClick r:id="rId2" action="ppaction://hlinkfile"/>
              </a:rPr>
              <a:t>Dieses</a:t>
            </a:r>
            <a:r>
              <a:rPr lang="hu-HU" sz="1600" dirty="0">
                <a:hlinkClick r:id="rId2" action="ppaction://hlinkfile"/>
              </a:rPr>
              <a:t> </a:t>
            </a:r>
            <a:r>
              <a:rPr lang="hu-HU" sz="1600" dirty="0" err="1">
                <a:hlinkClick r:id="rId2" action="ppaction://hlinkfile"/>
              </a:rPr>
              <a:t>furchtbaren</a:t>
            </a:r>
            <a:r>
              <a:rPr lang="hu-HU" sz="1600" dirty="0">
                <a:hlinkClick r:id="rId2" action="ppaction://hlinkfile"/>
              </a:rPr>
              <a:t> </a:t>
            </a:r>
            <a:r>
              <a:rPr lang="hu-HU" sz="1600" dirty="0" err="1">
                <a:hlinkClick r:id="rId2" action="ppaction://hlinkfile"/>
              </a:rPr>
              <a:t>jahres</a:t>
            </a:r>
            <a:r>
              <a:rPr lang="hu-HU" sz="1600" dirty="0">
                <a:hlinkClick r:id="rId2" action="ppaction://hlinkfile"/>
              </a:rPr>
              <a:t>”</a:t>
            </a:r>
            <a:endParaRPr lang="hu-HU" sz="16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357" y="0"/>
            <a:ext cx="4886643" cy="691043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96" y="1869733"/>
            <a:ext cx="4345913" cy="325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441096" y="1034534"/>
            <a:ext cx="17876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+mj-lt"/>
              </a:rPr>
              <a:t>2021. </a:t>
            </a:r>
            <a:r>
              <a:rPr lang="hu-HU" dirty="0" smtClean="0">
                <a:latin typeface="+mj-lt"/>
              </a:rPr>
              <a:t>július </a:t>
            </a:r>
            <a:r>
              <a:rPr lang="hu-HU" dirty="0">
                <a:latin typeface="+mj-lt"/>
              </a:rPr>
              <a:t>30</a:t>
            </a:r>
            <a:r>
              <a:rPr lang="hu-HU" dirty="0" smtClean="0">
                <a:latin typeface="+mj-lt"/>
              </a:rPr>
              <a:t>.</a:t>
            </a:r>
          </a:p>
          <a:p>
            <a:r>
              <a:rPr lang="hu-HU" dirty="0" smtClean="0">
                <a:latin typeface="+mj-lt"/>
              </a:rPr>
              <a:t>Papp Klára</a:t>
            </a:r>
          </a:p>
        </p:txBody>
      </p:sp>
      <p:sp>
        <p:nvSpPr>
          <p:cNvPr id="6" name="Téglalap 5"/>
          <p:cNvSpPr/>
          <p:nvPr/>
        </p:nvSpPr>
        <p:spPr>
          <a:xfrm>
            <a:off x="441096" y="57982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/>
              </a:rPr>
              <a:t>A 22. Levéltári Évkönyv tanulmányainak bemutatója</a:t>
            </a:r>
            <a:r>
              <a:rPr lang="hu-HU" sz="1600" dirty="0">
                <a:hlinkClick r:id="rId2"/>
              </a:rPr>
              <a:t/>
            </a:r>
            <a:br>
              <a:rPr lang="hu-HU" sz="1600" dirty="0">
                <a:hlinkClick r:id="rId2"/>
              </a:rPr>
            </a:br>
            <a:r>
              <a:rPr lang="hu-HU" sz="1600" dirty="0">
                <a:hlinkClick r:id="rId2"/>
              </a:rPr>
              <a:t>Prof. dr. Papp Klára: </a:t>
            </a:r>
            <a:r>
              <a:rPr lang="hu-HU" sz="1600" dirty="0" err="1">
                <a:hlinkClick r:id="rId2"/>
              </a:rPr>
              <a:t>Császi</a:t>
            </a:r>
            <a:r>
              <a:rPr lang="hu-HU" sz="1600" dirty="0">
                <a:hlinkClick r:id="rId2"/>
              </a:rPr>
              <a:t> Miklós ügye a debreceniekkel</a:t>
            </a:r>
            <a:endParaRPr lang="hu-HU" sz="16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35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62376" y="971034"/>
            <a:ext cx="23140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+mj-lt"/>
              </a:rPr>
              <a:t>2021. </a:t>
            </a:r>
            <a:r>
              <a:rPr lang="hu-HU" dirty="0" smtClean="0">
                <a:latin typeface="+mj-lt"/>
              </a:rPr>
              <a:t>augusztus </a:t>
            </a:r>
            <a:r>
              <a:rPr lang="hu-HU" dirty="0">
                <a:latin typeface="+mj-lt"/>
              </a:rPr>
              <a:t>13</a:t>
            </a:r>
            <a:r>
              <a:rPr lang="hu-HU" dirty="0" smtClean="0">
                <a:latin typeface="+mj-lt"/>
              </a:rPr>
              <a:t>.</a:t>
            </a:r>
          </a:p>
          <a:p>
            <a:r>
              <a:rPr lang="hu-HU" dirty="0" err="1" smtClean="0">
                <a:latin typeface="+mj-lt"/>
              </a:rPr>
              <a:t>Künstlerné</a:t>
            </a:r>
            <a:r>
              <a:rPr lang="hu-HU" dirty="0" smtClean="0">
                <a:latin typeface="+mj-lt"/>
              </a:rPr>
              <a:t> Virág Éva</a:t>
            </a:r>
            <a:endParaRPr lang="hu-HU" dirty="0">
              <a:latin typeface="+mj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62376" y="55073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/>
              </a:rPr>
              <a:t>A 22. Levéltári Évkönyv tanulmányainak bemutatója</a:t>
            </a:r>
            <a:r>
              <a:rPr lang="hu-HU" sz="1600" dirty="0">
                <a:hlinkClick r:id="rId2"/>
              </a:rPr>
              <a:t/>
            </a:r>
            <a:br>
              <a:rPr lang="hu-HU" sz="1600" dirty="0">
                <a:hlinkClick r:id="rId2"/>
              </a:rPr>
            </a:br>
            <a:r>
              <a:rPr lang="hu-HU" sz="1600" dirty="0" err="1">
                <a:hlinkClick r:id="rId2"/>
              </a:rPr>
              <a:t>Künstlerné</a:t>
            </a:r>
            <a:r>
              <a:rPr lang="hu-HU" sz="1600" dirty="0">
                <a:hlinkClick r:id="rId2"/>
              </a:rPr>
              <a:t> Virág Éva: </a:t>
            </a:r>
            <a:r>
              <a:rPr lang="hu-HU" sz="1600" dirty="0" err="1">
                <a:hlinkClick r:id="rId2"/>
              </a:rPr>
              <a:t>Pászthóy</a:t>
            </a:r>
            <a:r>
              <a:rPr lang="hu-HU" sz="1600" dirty="0">
                <a:hlinkClick r:id="rId2"/>
              </a:rPr>
              <a:t> Máté, Szatmár vármegyei jegyző hivatali működése (1629–1640)</a:t>
            </a:r>
            <a:endParaRPr lang="hu-HU" sz="16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145" y="0"/>
            <a:ext cx="4877855" cy="689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400476" y="971034"/>
            <a:ext cx="2226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+mj-lt"/>
              </a:rPr>
              <a:t>2021. </a:t>
            </a:r>
            <a:r>
              <a:rPr lang="hu-HU" dirty="0" smtClean="0">
                <a:latin typeface="+mj-lt"/>
              </a:rPr>
              <a:t>augusztus </a:t>
            </a:r>
            <a:r>
              <a:rPr lang="hu-HU" dirty="0">
                <a:latin typeface="+mj-lt"/>
              </a:rPr>
              <a:t>22</a:t>
            </a:r>
            <a:r>
              <a:rPr lang="hu-HU" dirty="0" smtClean="0">
                <a:latin typeface="+mj-lt"/>
              </a:rPr>
              <a:t>.</a:t>
            </a:r>
          </a:p>
          <a:p>
            <a:r>
              <a:rPr lang="hu-HU" dirty="0" smtClean="0">
                <a:latin typeface="+mj-lt"/>
              </a:rPr>
              <a:t>Sallai József</a:t>
            </a:r>
            <a:endParaRPr lang="hu-HU" dirty="0">
              <a:latin typeface="+mj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00476" y="55962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/>
              </a:rPr>
              <a:t>A 22. Levéltári Évkönyv tanulmányainak bemutatója</a:t>
            </a:r>
            <a:r>
              <a:rPr lang="hu-HU" sz="1600" dirty="0">
                <a:hlinkClick r:id="rId2"/>
              </a:rPr>
              <a:t/>
            </a:r>
            <a:br>
              <a:rPr lang="hu-HU" sz="1600" dirty="0">
                <a:hlinkClick r:id="rId2"/>
              </a:rPr>
            </a:br>
            <a:r>
              <a:rPr lang="hu-HU" sz="1600" dirty="0">
                <a:hlinkClick r:id="rId2"/>
              </a:rPr>
              <a:t>Dr. Sallai József: Emlékek a középiskolás kollégista Nagy Ferencről</a:t>
            </a:r>
            <a:endParaRPr lang="hu-HU" sz="16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35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2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24276" y="996434"/>
            <a:ext cx="2311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+mj-lt"/>
              </a:rPr>
              <a:t>2021. </a:t>
            </a:r>
            <a:r>
              <a:rPr lang="hu-HU" dirty="0" smtClean="0">
                <a:latin typeface="+mj-lt"/>
              </a:rPr>
              <a:t>augusztus. </a:t>
            </a:r>
            <a:r>
              <a:rPr lang="hu-HU" dirty="0">
                <a:latin typeface="+mj-lt"/>
              </a:rPr>
              <a:t>30</a:t>
            </a:r>
            <a:r>
              <a:rPr lang="hu-HU" dirty="0" smtClean="0">
                <a:latin typeface="+mj-lt"/>
              </a:rPr>
              <a:t>.</a:t>
            </a:r>
          </a:p>
          <a:p>
            <a:r>
              <a:rPr lang="hu-HU" dirty="0" smtClean="0">
                <a:latin typeface="+mj-lt"/>
              </a:rPr>
              <a:t>Novák Veronika</a:t>
            </a:r>
            <a:endParaRPr lang="hu-HU" dirty="0">
              <a:latin typeface="+mj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24276" y="58363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/>
              </a:rPr>
              <a:t>A 22. Levéltári Évkönyv tanulmányainak beszámolója</a:t>
            </a:r>
            <a:r>
              <a:rPr lang="hu-HU" sz="1600" dirty="0">
                <a:hlinkClick r:id="rId2"/>
              </a:rPr>
              <a:t/>
            </a:r>
            <a:br>
              <a:rPr lang="hu-HU" sz="1600" dirty="0">
                <a:hlinkClick r:id="rId2"/>
              </a:rPr>
            </a:br>
            <a:r>
              <a:rPr lang="hu-HU" sz="1600" dirty="0">
                <a:hlinkClick r:id="rId2"/>
              </a:rPr>
              <a:t>Novák Veronika: Csallóközi községi pecsétek</a:t>
            </a:r>
            <a:endParaRPr lang="hu-HU" sz="16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35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81000" y="58617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/>
              </a:rPr>
              <a:t>A 22. Levéltári Évkönyv tanulmányainak bemutatója</a:t>
            </a:r>
            <a:r>
              <a:rPr lang="hu-HU" sz="1600" dirty="0">
                <a:hlinkClick r:id="rId2"/>
              </a:rPr>
              <a:t/>
            </a:r>
            <a:br>
              <a:rPr lang="hu-HU" sz="1600" dirty="0">
                <a:hlinkClick r:id="rId2"/>
              </a:rPr>
            </a:br>
            <a:r>
              <a:rPr lang="hu-HU" sz="1600" dirty="0">
                <a:hlinkClick r:id="rId2"/>
              </a:rPr>
              <a:t>Az évkönyvet bemutatja: Katona Csaba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381000" y="971034"/>
            <a:ext cx="1836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2022. február </a:t>
            </a:r>
            <a:r>
              <a:rPr lang="hu-HU" dirty="0"/>
              <a:t>02</a:t>
            </a:r>
            <a:r>
              <a:rPr lang="hu-HU" dirty="0" smtClean="0"/>
              <a:t>.</a:t>
            </a:r>
          </a:p>
          <a:p>
            <a:r>
              <a:rPr lang="hu-HU" dirty="0" smtClean="0"/>
              <a:t>Katona Csaba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21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6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21" y="0"/>
            <a:ext cx="4849279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54000" y="939800"/>
            <a:ext cx="2896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2022. </a:t>
            </a:r>
            <a:r>
              <a:rPr lang="hu-HU" dirty="0"/>
              <a:t>f</a:t>
            </a:r>
            <a:r>
              <a:rPr lang="hu-HU" dirty="0" smtClean="0"/>
              <a:t>ebruár 9.</a:t>
            </a:r>
          </a:p>
          <a:p>
            <a:r>
              <a:rPr lang="hu-HU" dirty="0" err="1" smtClean="0"/>
              <a:t>Oborni</a:t>
            </a:r>
            <a:r>
              <a:rPr lang="hu-HU" dirty="0" smtClean="0"/>
              <a:t> Teréz és Nagy Dóra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342900" y="524183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>
                <a:hlinkClick r:id="rId3"/>
              </a:rPr>
              <a:t>Arcok és könyvek a történelemtudomány műhelyéből</a:t>
            </a:r>
          </a:p>
          <a:p>
            <a:r>
              <a:rPr lang="hu-HU" sz="1600" dirty="0" smtClean="0">
                <a:hlinkClick r:id="rId3"/>
              </a:rPr>
              <a:t>Az Arcok és könyvek a történelemtudomány műhelyéből című, beszélgető-sorozatunkban két Erdélyt kutató történész </a:t>
            </a:r>
            <a:r>
              <a:rPr lang="hu-HU" sz="1600" dirty="0" err="1" smtClean="0">
                <a:hlinkClick r:id="rId3"/>
              </a:rPr>
              <a:t>Oborni</a:t>
            </a:r>
            <a:r>
              <a:rPr lang="hu-HU" sz="1600" dirty="0" smtClean="0">
                <a:hlinkClick r:id="rId3"/>
              </a:rPr>
              <a:t> Teréz és Nagy Dóra </a:t>
            </a:r>
            <a:endParaRPr lang="hu-HU" sz="1600" dirty="0">
              <a:effectLst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046" y="1906662"/>
            <a:ext cx="5400675" cy="304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3700" y="54311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>
                <a:latin typeface="+mj-lt"/>
                <a:hlinkClick r:id="rId2"/>
              </a:rPr>
              <a:t>Beszélgetések a 20. századról</a:t>
            </a:r>
          </a:p>
          <a:p>
            <a:r>
              <a:rPr lang="hu-HU" sz="1600" dirty="0">
                <a:latin typeface="+mj-lt"/>
                <a:hlinkClick r:id="rId2"/>
              </a:rPr>
              <a:t>Müller Rolf: Politikai rendőrség a Rákosi-korszakban (könyvbemutató)</a:t>
            </a:r>
            <a:endParaRPr lang="hu-HU" sz="1600" dirty="0"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97277" y="983734"/>
            <a:ext cx="3269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+mj-lt"/>
              </a:rPr>
              <a:t>2013. </a:t>
            </a:r>
            <a:r>
              <a:rPr lang="hu-HU" dirty="0" smtClean="0">
                <a:latin typeface="+mj-lt"/>
              </a:rPr>
              <a:t>december </a:t>
            </a:r>
            <a:r>
              <a:rPr lang="hu-HU" dirty="0">
                <a:latin typeface="+mj-lt"/>
              </a:rPr>
              <a:t>19</a:t>
            </a:r>
            <a:r>
              <a:rPr lang="hu-HU" dirty="0" smtClean="0">
                <a:latin typeface="+mj-lt"/>
              </a:rPr>
              <a:t>.</a:t>
            </a:r>
          </a:p>
          <a:p>
            <a:r>
              <a:rPr lang="hu-HU" dirty="0" smtClean="0">
                <a:latin typeface="+mj-lt"/>
              </a:rPr>
              <a:t>Müller Rolf és Gottfried Barna</a:t>
            </a:r>
            <a:endParaRPr lang="hu-HU" dirty="0">
              <a:latin typeface="+mj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4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30200" y="58363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/>
              </a:rPr>
              <a:t>Arcok és könyvek a történettudomány műhelyéből</a:t>
            </a:r>
            <a:r>
              <a:rPr lang="hu-HU" sz="1600" dirty="0">
                <a:hlinkClick r:id="rId2"/>
              </a:rPr>
              <a:t/>
            </a:r>
            <a:br>
              <a:rPr lang="hu-HU" sz="1600" dirty="0">
                <a:hlinkClick r:id="rId2"/>
              </a:rPr>
            </a:br>
            <a:r>
              <a:rPr lang="hu-HU" sz="1600" dirty="0">
                <a:hlinkClick r:id="rId2"/>
              </a:rPr>
              <a:t>Kommunizmus Áldozatainak Emléknapja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330200" y="1021834"/>
            <a:ext cx="3974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2022. február </a:t>
            </a:r>
            <a:r>
              <a:rPr lang="hu-HU" dirty="0"/>
              <a:t>23</a:t>
            </a:r>
            <a:r>
              <a:rPr lang="hu-HU" dirty="0" smtClean="0"/>
              <a:t>.</a:t>
            </a:r>
          </a:p>
          <a:p>
            <a:r>
              <a:rPr lang="hu-HU" dirty="0" smtClean="0"/>
              <a:t>Bank Barbara </a:t>
            </a:r>
            <a:r>
              <a:rPr lang="hu-HU" dirty="0" err="1" smtClean="0"/>
              <a:t>ls</a:t>
            </a:r>
            <a:r>
              <a:rPr lang="hu-HU" dirty="0" smtClean="0"/>
              <a:t> Kujbusné Mecsei Éva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21" y="0"/>
            <a:ext cx="4849279" cy="685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54" y="1910750"/>
            <a:ext cx="4910667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8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42900" y="55454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>
                <a:hlinkClick r:id="rId2"/>
              </a:rPr>
              <a:t>Arcok és könyvek a történettudomány műhelyéből</a:t>
            </a:r>
            <a:r>
              <a:rPr lang="hu-HU" sz="1600" dirty="0">
                <a:hlinkClick r:id="rId2"/>
              </a:rPr>
              <a:t/>
            </a:r>
            <a:br>
              <a:rPr lang="hu-HU" sz="1600" dirty="0">
                <a:hlinkClick r:id="rId2"/>
              </a:rPr>
            </a:br>
            <a:r>
              <a:rPr lang="hu-HU" sz="1600" dirty="0">
                <a:hlinkClick r:id="rId2"/>
              </a:rPr>
              <a:t>Beszélgetés Prof. Pálffy Géza és Katona Csaba történészekkel</a:t>
            </a:r>
            <a:endParaRPr 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342900" y="1034534"/>
            <a:ext cx="63418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2022. március </a:t>
            </a:r>
            <a:r>
              <a:rPr lang="hu-HU" dirty="0"/>
              <a:t>23</a:t>
            </a:r>
            <a:r>
              <a:rPr lang="hu-HU" dirty="0" smtClean="0"/>
              <a:t>.</a:t>
            </a:r>
          </a:p>
          <a:p>
            <a:r>
              <a:rPr lang="hu-HU" dirty="0" smtClean="0"/>
              <a:t>Pálffy Géza, Katona Csaba, Mohácsi Endre és Garas Norbert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17" y="0"/>
            <a:ext cx="4849683" cy="685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711" y="1756568"/>
            <a:ext cx="4527606" cy="334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60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3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0240"/>
            <a:ext cx="9118600" cy="6838951"/>
          </a:xfrm>
        </p:spPr>
      </p:pic>
    </p:spTree>
    <p:extLst>
      <p:ext uri="{BB962C8B-B14F-4D97-AF65-F5344CB8AC3E}">
        <p14:creationId xmlns:p14="http://schemas.microsoft.com/office/powerpoint/2010/main" val="50133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43" y="1562100"/>
            <a:ext cx="9525000" cy="52959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2" name="Szövegdoboz 1"/>
          <p:cNvSpPr txBox="1"/>
          <p:nvPr/>
        </p:nvSpPr>
        <p:spPr>
          <a:xfrm>
            <a:off x="189472" y="790832"/>
            <a:ext cx="181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TÁMOGATÓNK: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70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508635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381000" y="56216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 smtClean="0">
                <a:hlinkClick r:id="rId3"/>
              </a:rPr>
              <a:t>Dr. Erdész Ádám történész-főlevéltárossal, az MNL Békés Megyei Levéltárának igazgatójával Dr. </a:t>
            </a:r>
            <a:r>
              <a:rPr lang="hu-HU" sz="1600" dirty="0" err="1" smtClean="0">
                <a:hlinkClick r:id="rId3"/>
              </a:rPr>
              <a:t>Bordé</a:t>
            </a:r>
            <a:r>
              <a:rPr lang="hu-HU" sz="1600" dirty="0" smtClean="0">
                <a:hlinkClick r:id="rId3"/>
              </a:rPr>
              <a:t> Katalin könyvtáros (Nyíregyházi Főiskola Könyvtára) beszélget</a:t>
            </a:r>
            <a:endParaRPr lang="hu-HU" sz="1600" dirty="0"/>
          </a:p>
        </p:txBody>
      </p:sp>
      <p:sp>
        <p:nvSpPr>
          <p:cNvPr id="9" name="Téglalap 8"/>
          <p:cNvSpPr/>
          <p:nvPr/>
        </p:nvSpPr>
        <p:spPr>
          <a:xfrm>
            <a:off x="381000" y="954101"/>
            <a:ext cx="32079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2014. január 20.</a:t>
            </a:r>
          </a:p>
          <a:p>
            <a:r>
              <a:rPr lang="hu-HU" dirty="0" smtClean="0"/>
              <a:t>Erdész Ádám és </a:t>
            </a:r>
            <a:r>
              <a:rPr lang="hu-HU" dirty="0" err="1" smtClean="0"/>
              <a:t>Bordé</a:t>
            </a:r>
            <a:r>
              <a:rPr lang="hu-HU" dirty="0" smtClean="0"/>
              <a:t> Katalin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914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66700" y="571500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>
                <a:hlinkClick r:id="rId2"/>
              </a:rPr>
              <a:t>Dr. </a:t>
            </a:r>
            <a:r>
              <a:rPr lang="hu-HU" sz="1600" dirty="0" err="1">
                <a:hlinkClick r:id="rId2"/>
              </a:rPr>
              <a:t>Laczlavik</a:t>
            </a:r>
            <a:r>
              <a:rPr lang="hu-HU" sz="1600" dirty="0">
                <a:hlinkClick r:id="rId2"/>
              </a:rPr>
              <a:t> György </a:t>
            </a:r>
            <a:r>
              <a:rPr lang="hu-HU" sz="1600" dirty="0" err="1">
                <a:hlinkClick r:id="rId2"/>
              </a:rPr>
              <a:t>főlevéltárossal</a:t>
            </a:r>
            <a:r>
              <a:rPr lang="hu-HU" sz="1600" dirty="0">
                <a:hlinkClick r:id="rId2"/>
              </a:rPr>
              <a:t>, az MNL Országos Levéltárának főosztályvezetőjével Kujbusné dr. Mecsei Éva igazgató beszélget</a:t>
            </a:r>
            <a:endParaRPr lang="hu-HU" sz="1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72" y="0"/>
            <a:ext cx="7260477" cy="5452532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66700" y="932934"/>
            <a:ext cx="43949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2014. február 24.</a:t>
            </a:r>
          </a:p>
          <a:p>
            <a:r>
              <a:rPr lang="hu-HU" dirty="0" err="1" smtClean="0"/>
              <a:t>Laczlavik</a:t>
            </a:r>
            <a:r>
              <a:rPr lang="hu-HU" dirty="0" smtClean="0"/>
              <a:t> György és Kujbusné Mecsei Éva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069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9272</TotalTime>
  <Words>1704</Words>
  <Application>Microsoft Office PowerPoint</Application>
  <PresentationFormat>Szélesvásznú</PresentationFormat>
  <Paragraphs>278</Paragraphs>
  <Slides>74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74</vt:i4>
      </vt:variant>
    </vt:vector>
  </HeadingPairs>
  <TitlesOfParts>
    <vt:vector size="78" baseType="lpstr">
      <vt:lpstr>Arial</vt:lpstr>
      <vt:lpstr>Times New Roman</vt:lpstr>
      <vt:lpstr>Trebuchet MS</vt:lpstr>
      <vt:lpstr>Berlin</vt:lpstr>
      <vt:lpstr>Arcok és könyvek  a történettudomány műhelyéből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Misu</dc:creator>
  <cp:lastModifiedBy>Misu</cp:lastModifiedBy>
  <cp:revision>111</cp:revision>
  <dcterms:created xsi:type="dcterms:W3CDTF">2022-06-02T10:12:39Z</dcterms:created>
  <dcterms:modified xsi:type="dcterms:W3CDTF">2022-06-15T07:19:26Z</dcterms:modified>
</cp:coreProperties>
</file>