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7" r:id="rId2"/>
    <p:sldId id="298" r:id="rId3"/>
    <p:sldId id="306" r:id="rId4"/>
    <p:sldId id="283" r:id="rId5"/>
    <p:sldId id="285" r:id="rId6"/>
    <p:sldId id="286" r:id="rId7"/>
    <p:sldId id="282" r:id="rId8"/>
    <p:sldId id="300" r:id="rId9"/>
    <p:sldId id="278" r:id="rId10"/>
    <p:sldId id="281" r:id="rId11"/>
    <p:sldId id="288" r:id="rId12"/>
    <p:sldId id="303" r:id="rId13"/>
    <p:sldId id="297" r:id="rId14"/>
    <p:sldId id="299" r:id="rId15"/>
    <p:sldId id="284" r:id="rId16"/>
    <p:sldId id="287" r:id="rId17"/>
    <p:sldId id="290" r:id="rId18"/>
    <p:sldId id="293" r:id="rId19"/>
    <p:sldId id="291" r:id="rId20"/>
    <p:sldId id="292" r:id="rId21"/>
    <p:sldId id="296" r:id="rId22"/>
    <p:sldId id="294" r:id="rId23"/>
    <p:sldId id="295" r:id="rId24"/>
    <p:sldId id="301" r:id="rId25"/>
    <p:sldId id="305" r:id="rId26"/>
    <p:sldId id="30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örök Enikő Klára" initials="TEK" lastIdx="1" clrIdx="0">
    <p:extLst>
      <p:ext uri="{19B8F6BF-5375-455C-9EA6-DF929625EA0E}">
        <p15:presenceInfo xmlns:p15="http://schemas.microsoft.com/office/powerpoint/2012/main" userId="S-1-5-21-3980081114-254064475-1070047256-15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3" autoAdjust="0"/>
    <p:restoredTop sz="68399" autoAdjust="0"/>
  </p:normalViewPr>
  <p:slideViewPr>
    <p:cSldViewPr snapToGrid="0">
      <p:cViewPr varScale="1">
        <p:scale>
          <a:sx n="120" d="100"/>
          <a:sy n="120" d="100"/>
        </p:scale>
        <p:origin x="131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09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C85B9-AE73-4A8D-B822-FAF21B90B2F5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4B5DB-9FB6-4324-A71D-46BBEA1044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3915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423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2245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8680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6230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5277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7440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580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089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2056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7409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0329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1829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8583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5923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3609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899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3506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2585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914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3012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9636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365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7522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5971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358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4B5DB-9FB6-4324-A71D-46BBEA10448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301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6680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8997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118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421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859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994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590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12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973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834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342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0A181-E3FF-46AD-8718-190106B58EB6}" type="datetimeFigureOut">
              <a:rPr lang="hu-HU" smtClean="0"/>
              <a:t>2022. 03. 17.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EB7A4-46A4-4E63-A057-778A9973FF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7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Úrbéri és kataszteri térképek</a:t>
            </a:r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4385346" y="4112452"/>
            <a:ext cx="3615655" cy="1241822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hu-HU" dirty="0"/>
              <a:t>Török Enikő PhD</a:t>
            </a:r>
          </a:p>
          <a:p>
            <a:pPr algn="r"/>
            <a:r>
              <a:rPr lang="hu-HU" dirty="0"/>
              <a:t>MNL OL Magánlevéltárak és g</a:t>
            </a:r>
            <a:r>
              <a:rPr lang="hu-HU" dirty="0" smtClean="0"/>
              <a:t>yűjtemények </a:t>
            </a:r>
            <a:r>
              <a:rPr lang="hu-HU" dirty="0"/>
              <a:t>o</a:t>
            </a:r>
            <a:r>
              <a:rPr lang="hu-HU" dirty="0" smtClean="0"/>
              <a:t>sztálya</a:t>
            </a:r>
            <a:endParaRPr lang="hu-HU" dirty="0"/>
          </a:p>
          <a:p>
            <a:pPr algn="r"/>
            <a:r>
              <a:rPr lang="hu-HU" dirty="0" smtClean="0"/>
              <a:t>2022.03.10.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154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131571"/>
            <a:ext cx="3868340" cy="524435"/>
          </a:xfrm>
        </p:spPr>
        <p:txBody>
          <a:bodyPr/>
          <a:lstStyle/>
          <a:p>
            <a:r>
              <a:rPr lang="hu-HU" dirty="0"/>
              <a:t>Úrbéri térkép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1656005"/>
            <a:ext cx="3868340" cy="3843492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Közigazgatási határok (településhatárok)</a:t>
            </a:r>
            <a:endParaRPr lang="hu-HU" dirty="0"/>
          </a:p>
          <a:p>
            <a:r>
              <a:rPr lang="hu-HU" dirty="0" smtClean="0"/>
              <a:t>Jobbágytelkek </a:t>
            </a:r>
            <a:r>
              <a:rPr lang="hu-HU" dirty="0"/>
              <a:t>- határok, azonosítók, művelési ágak </a:t>
            </a:r>
            <a:r>
              <a:rPr lang="hu-HU" dirty="0" err="1">
                <a:solidFill>
                  <a:schemeClr val="bg1"/>
                </a:solidFill>
              </a:rPr>
              <a:t>mmmm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/>
              <a:t>Különféle építményeket és létesítményeket  </a:t>
            </a:r>
            <a:r>
              <a:rPr lang="hu-HU" dirty="0" err="1">
                <a:solidFill>
                  <a:schemeClr val="bg1"/>
                </a:solidFill>
              </a:rPr>
              <a:t>mmmmmmmmm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/>
              <a:t>Úrbéri összeírás, telekkönyv vagy a térképre vezették rá a birtokosok nevét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3"/>
          </p:nvPr>
        </p:nvSpPr>
        <p:spPr>
          <a:xfrm>
            <a:off x="4629150" y="1131571"/>
            <a:ext cx="3887391" cy="524435"/>
          </a:xfrm>
        </p:spPr>
        <p:txBody>
          <a:bodyPr/>
          <a:lstStyle/>
          <a:p>
            <a:r>
              <a:rPr lang="hu-HU" dirty="0"/>
              <a:t>Kataszteri térkép</a:t>
            </a:r>
          </a:p>
        </p:txBody>
      </p:sp>
      <p:sp>
        <p:nvSpPr>
          <p:cNvPr id="8" name="Tartalom helye 7"/>
          <p:cNvSpPr>
            <a:spLocks noGrp="1"/>
          </p:cNvSpPr>
          <p:nvPr>
            <p:ph sz="quarter" idx="4"/>
          </p:nvPr>
        </p:nvSpPr>
        <p:spPr>
          <a:xfrm>
            <a:off x="4629150" y="1656005"/>
            <a:ext cx="3887391" cy="3843492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Közigazgatási </a:t>
            </a:r>
            <a:r>
              <a:rPr lang="hu-HU" dirty="0" smtClean="0"/>
              <a:t>határok (településhatárok)</a:t>
            </a:r>
            <a:endParaRPr lang="hu-HU" dirty="0"/>
          </a:p>
          <a:p>
            <a:r>
              <a:rPr lang="hu-HU" dirty="0"/>
              <a:t>birtokrészletek (telkek) - határvonalak, helyrajzi számok, művelési ágak</a:t>
            </a:r>
          </a:p>
          <a:p>
            <a:r>
              <a:rPr lang="hu-HU" dirty="0"/>
              <a:t>Különféle építményeket és létesítményeket a szabályzatok szerint</a:t>
            </a:r>
          </a:p>
          <a:p>
            <a:r>
              <a:rPr lang="hu-HU" dirty="0"/>
              <a:t>Telekkönyv, területszámítási jegyzőkönyv, egyéb jegyzékek</a:t>
            </a:r>
          </a:p>
        </p:txBody>
      </p:sp>
    </p:spTree>
    <p:extLst>
      <p:ext uri="{BB962C8B-B14F-4D97-AF65-F5344CB8AC3E}">
        <p14:creationId xmlns:p14="http://schemas.microsoft.com/office/powerpoint/2010/main" val="13103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07" y="1546996"/>
            <a:ext cx="2649479" cy="272491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66406" y="4410942"/>
            <a:ext cx="22945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Kál kataszteri térképe, 1886</a:t>
            </a:r>
          </a:p>
          <a:p>
            <a:r>
              <a:rPr lang="hu-HU" sz="1350" dirty="0"/>
              <a:t>MNL-OL-S 78-856.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429000" y="5138305"/>
            <a:ext cx="25284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Kál kataszteri telekkönyve, 1886</a:t>
            </a:r>
          </a:p>
          <a:p>
            <a:r>
              <a:rPr lang="hu-HU" sz="1350" dirty="0"/>
              <a:t>MNL-OL-S 79-447.-4.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200992"/>
            <a:ext cx="5112327" cy="39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843" y="4224855"/>
            <a:ext cx="1361114" cy="602485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hu-HU" sz="2175" dirty="0"/>
              <a:t>Petárda kataszteri telekönyve, 1866</a:t>
            </a:r>
          </a:p>
          <a:p>
            <a:pPr algn="l"/>
            <a:r>
              <a:rPr lang="hu-HU" dirty="0"/>
              <a:t>MNL-OL-S 79-148.-1.</a:t>
            </a:r>
            <a:endParaRPr lang="hu-HU" sz="1350" dirty="0"/>
          </a:p>
          <a:p>
            <a:pPr algn="l"/>
            <a:endParaRPr lang="hu-HU" sz="135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1A17F6C-3CF1-480B-BD0D-77F454184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43" r="-339"/>
          <a:stretch/>
        </p:blipFill>
        <p:spPr>
          <a:xfrm>
            <a:off x="0" y="1181099"/>
            <a:ext cx="3838784" cy="304375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CA18FE3-999F-4D63-90CB-25091F18D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850" y="1038950"/>
            <a:ext cx="2405150" cy="332805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C853B58-AEED-41FA-821E-DE92A52B7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9344" y="2221222"/>
            <a:ext cx="3409400" cy="3617753"/>
          </a:xfrm>
          <a:prstGeom prst="rect">
            <a:avLst/>
          </a:prstGeom>
        </p:spPr>
      </p:pic>
      <p:sp>
        <p:nvSpPr>
          <p:cNvPr id="8" name="Alcím 5">
            <a:extLst>
              <a:ext uri="{FF2B5EF4-FFF2-40B4-BE49-F238E27FC236}">
                <a16:creationId xmlns:a16="http://schemas.microsoft.com/office/drawing/2014/main" id="{FDCF739D-2C15-4335-8929-7EDE521578D3}"/>
              </a:ext>
            </a:extLst>
          </p:cNvPr>
          <p:cNvSpPr txBox="1">
            <a:spLocks/>
          </p:cNvSpPr>
          <p:nvPr/>
        </p:nvSpPr>
        <p:spPr>
          <a:xfrm>
            <a:off x="1968337" y="4668248"/>
            <a:ext cx="1361114" cy="602485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1725" dirty="0"/>
              <a:t>Petárda felvételi előrajza, 1866</a:t>
            </a:r>
          </a:p>
          <a:p>
            <a:pPr algn="r"/>
            <a:r>
              <a:rPr lang="hu-HU" sz="1275" dirty="0"/>
              <a:t>MNL-OL-S 79-148.-5.</a:t>
            </a:r>
          </a:p>
          <a:p>
            <a:pPr algn="l"/>
            <a:endParaRPr lang="hu-HU" sz="1350" dirty="0"/>
          </a:p>
        </p:txBody>
      </p:sp>
      <p:sp>
        <p:nvSpPr>
          <p:cNvPr id="9" name="Alcím 5">
            <a:extLst>
              <a:ext uri="{FF2B5EF4-FFF2-40B4-BE49-F238E27FC236}">
                <a16:creationId xmlns:a16="http://schemas.microsoft.com/office/drawing/2014/main" id="{BF8A417E-591A-46E9-ACA5-9A84BCEE09A3}"/>
              </a:ext>
            </a:extLst>
          </p:cNvPr>
          <p:cNvSpPr txBox="1">
            <a:spLocks/>
          </p:cNvSpPr>
          <p:nvPr/>
        </p:nvSpPr>
        <p:spPr>
          <a:xfrm>
            <a:off x="7782886" y="4367006"/>
            <a:ext cx="1361114" cy="602485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u-HU" sz="2175" dirty="0"/>
              <a:t>Petárda kataszteri térképe, 1884</a:t>
            </a:r>
          </a:p>
          <a:p>
            <a:pPr algn="r"/>
            <a:r>
              <a:rPr lang="hu-HU" sz="1800" dirty="0"/>
              <a:t>Mapire</a:t>
            </a:r>
            <a:endParaRPr lang="hu-HU" sz="1350" dirty="0"/>
          </a:p>
          <a:p>
            <a:pPr algn="l"/>
            <a:endParaRPr lang="hu-HU" sz="1350" dirty="0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4FCF0DCB-627F-4A5B-8BAF-C7A90FFA9213}"/>
              </a:ext>
            </a:extLst>
          </p:cNvPr>
          <p:cNvSpPr/>
          <p:nvPr/>
        </p:nvSpPr>
        <p:spPr>
          <a:xfrm>
            <a:off x="6900372" y="2405020"/>
            <a:ext cx="882515" cy="93117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970E8E54-B465-4135-BD9B-7E82CB449A1B}"/>
              </a:ext>
            </a:extLst>
          </p:cNvPr>
          <p:cNvSpPr/>
          <p:nvPr/>
        </p:nvSpPr>
        <p:spPr>
          <a:xfrm>
            <a:off x="3471079" y="3336197"/>
            <a:ext cx="1240221" cy="163329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397358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8946" y="1862269"/>
            <a:ext cx="1729373" cy="2213300"/>
          </a:xfrm>
        </p:spPr>
        <p:txBody>
          <a:bodyPr>
            <a:normAutofit fontScale="90000"/>
          </a:bodyPr>
          <a:lstStyle/>
          <a:p>
            <a:r>
              <a:rPr lang="hu-HU" sz="1800" dirty="0" err="1"/>
              <a:t>Kneidinger</a:t>
            </a:r>
            <a:r>
              <a:rPr lang="hu-HU" sz="1800" dirty="0"/>
              <a:t> András: </a:t>
            </a:r>
            <a:br>
              <a:rPr lang="hu-HU" sz="1800" dirty="0"/>
            </a:br>
            <a:r>
              <a:rPr lang="hu-HU" sz="1800" dirty="0"/>
              <a:t/>
            </a:r>
            <a:br>
              <a:rPr lang="hu-HU" sz="1800" dirty="0"/>
            </a:br>
            <a:r>
              <a:rPr lang="hu-HU" sz="1800" dirty="0"/>
              <a:t>Zsámbék úrbéri térképe (1:14 400), 1778</a:t>
            </a:r>
            <a:br>
              <a:rPr lang="hu-HU" sz="1800" dirty="0"/>
            </a:br>
            <a:r>
              <a:rPr lang="hu-HU" dirty="0"/>
              <a:t/>
            </a:r>
            <a:br>
              <a:rPr lang="hu-HU" dirty="0"/>
            </a:br>
            <a:r>
              <a:rPr lang="hu-HU" sz="1350" dirty="0">
                <a:solidFill>
                  <a:prstClr val="black"/>
                </a:solidFill>
                <a:latin typeface="Calibri" panose="020F0502020204030204"/>
              </a:rPr>
              <a:t>MNL OL, S 11-46.-1.</a:t>
            </a:r>
            <a:endParaRPr lang="hu-HU" sz="135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CB6FF-C3AC-4512-884D-DF5DF3B2CA44}" type="slidenum">
              <a:rPr lang="hu-HU" smtClean="0"/>
              <a:t>13</a:t>
            </a:fld>
            <a:endParaRPr lang="hu-HU"/>
          </a:p>
        </p:txBody>
      </p:sp>
      <p:pic>
        <p:nvPicPr>
          <p:cNvPr id="1026" name="Picture 2" descr="F:\Levéltár\úrbéri térképek\képek a presentációhoz\S11_No_0046_01_kics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994" y="1376773"/>
            <a:ext cx="6011210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Jobbra nyíl 2"/>
          <p:cNvSpPr/>
          <p:nvPr/>
        </p:nvSpPr>
        <p:spPr>
          <a:xfrm>
            <a:off x="5216932" y="1821673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5" name="Jobbra nyíl 4"/>
          <p:cNvSpPr/>
          <p:nvPr/>
        </p:nvSpPr>
        <p:spPr>
          <a:xfrm>
            <a:off x="3142130" y="2363161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6" name="Jobbra nyíl 5"/>
          <p:cNvSpPr/>
          <p:nvPr/>
        </p:nvSpPr>
        <p:spPr>
          <a:xfrm>
            <a:off x="3345009" y="2128850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7" name="Jobbra nyíl 6"/>
          <p:cNvSpPr/>
          <p:nvPr/>
        </p:nvSpPr>
        <p:spPr>
          <a:xfrm>
            <a:off x="4031657" y="2987231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8" name="Jobbra nyíl 7"/>
          <p:cNvSpPr/>
          <p:nvPr/>
        </p:nvSpPr>
        <p:spPr>
          <a:xfrm>
            <a:off x="3692192" y="3508717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9" name="Jobbra nyíl 8"/>
          <p:cNvSpPr/>
          <p:nvPr/>
        </p:nvSpPr>
        <p:spPr>
          <a:xfrm>
            <a:off x="3439020" y="4111356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0" name="Jobbra nyíl 9"/>
          <p:cNvSpPr/>
          <p:nvPr/>
        </p:nvSpPr>
        <p:spPr>
          <a:xfrm>
            <a:off x="2942445" y="3936112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1" name="Jobbra nyíl 10"/>
          <p:cNvSpPr/>
          <p:nvPr/>
        </p:nvSpPr>
        <p:spPr>
          <a:xfrm>
            <a:off x="2813846" y="4057904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2" name="Jobbra nyíl 11"/>
          <p:cNvSpPr/>
          <p:nvPr/>
        </p:nvSpPr>
        <p:spPr>
          <a:xfrm>
            <a:off x="2543778" y="4676847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4" name="Jobbra nyíl 13"/>
          <p:cNvSpPr/>
          <p:nvPr/>
        </p:nvSpPr>
        <p:spPr>
          <a:xfrm>
            <a:off x="4555715" y="3703310"/>
            <a:ext cx="216024" cy="81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413580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33032" y="1948932"/>
            <a:ext cx="2747466" cy="2851668"/>
          </a:xfrm>
        </p:spPr>
        <p:txBody>
          <a:bodyPr/>
          <a:lstStyle/>
          <a:p>
            <a:pPr algn="l"/>
            <a:r>
              <a:rPr lang="hu-HU" dirty="0">
                <a:latin typeface="+mj-lt"/>
              </a:rPr>
              <a:t>Franz </a:t>
            </a:r>
            <a:r>
              <a:rPr lang="hu-HU" dirty="0" err="1">
                <a:latin typeface="+mj-lt"/>
              </a:rPr>
              <a:t>Häscher</a:t>
            </a:r>
            <a:r>
              <a:rPr lang="hu-HU" dirty="0">
                <a:latin typeface="+mj-lt"/>
              </a:rPr>
              <a:t> - Wilhelm </a:t>
            </a:r>
            <a:r>
              <a:rPr lang="hu-HU" dirty="0" err="1">
                <a:latin typeface="+mj-lt"/>
              </a:rPr>
              <a:t>Prockelt</a:t>
            </a:r>
            <a:r>
              <a:rPr lang="hu-HU" dirty="0">
                <a:latin typeface="+mj-lt"/>
              </a:rPr>
              <a:t>: </a:t>
            </a:r>
          </a:p>
          <a:p>
            <a:pPr algn="l"/>
            <a:r>
              <a:rPr lang="hu-HU" dirty="0">
                <a:latin typeface="+mj-lt"/>
              </a:rPr>
              <a:t>Saroltavár úrbéri térképe (1:7000), 1775 k.</a:t>
            </a:r>
          </a:p>
          <a:p>
            <a:pPr algn="l"/>
            <a:r>
              <a:rPr lang="hu-HU" sz="1350" dirty="0"/>
              <a:t>MNL OL, S 1-102.-1.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498" y="1527300"/>
            <a:ext cx="4989242" cy="3617069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534086"/>
            <a:ext cx="854401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hu-HU" altLang="hu-HU" sz="750">
                <a:solidFill>
                  <a:srgbClr val="3C3C3C"/>
                </a:solidFill>
                <a:latin typeface="Raleway"/>
              </a:rPr>
              <a:t>MNL-OL-S 1-102.-1.</a:t>
            </a:r>
            <a:br>
              <a:rPr lang="hu-HU" altLang="hu-HU" sz="750">
                <a:solidFill>
                  <a:srgbClr val="3C3C3C"/>
                </a:solidFill>
                <a:latin typeface="Raleway"/>
              </a:rPr>
            </a:br>
            <a:r>
              <a:rPr lang="hu-HU" altLang="hu-HU" sz="750">
                <a:solidFill>
                  <a:srgbClr val="3C3C3C"/>
                </a:solidFill>
                <a:latin typeface="Raleway"/>
              </a:rPr>
              <a:t/>
            </a:r>
            <a:br>
              <a:rPr lang="hu-HU" altLang="hu-HU" sz="750">
                <a:solidFill>
                  <a:srgbClr val="3C3C3C"/>
                </a:solidFill>
                <a:latin typeface="Raleway"/>
              </a:rPr>
            </a:br>
            <a:endParaRPr lang="hu-HU" altLang="hu-HU" sz="600"/>
          </a:p>
          <a:p>
            <a:pPr defTabSz="685800"/>
            <a:r>
              <a:rPr lang="hu-HU" altLang="hu-HU" sz="750">
                <a:solidFill>
                  <a:srgbClr val="3C3C3C"/>
                </a:solidFill>
                <a:latin typeface="Raleway"/>
              </a:rPr>
              <a:t/>
            </a:r>
            <a:br>
              <a:rPr lang="hu-HU" altLang="hu-HU" sz="750">
                <a:solidFill>
                  <a:srgbClr val="3C3C3C"/>
                </a:solidFill>
                <a:latin typeface="Raleway"/>
              </a:rPr>
            </a:br>
            <a:endParaRPr lang="hu-HU" altLang="hu-HU" sz="135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4300" y="648386"/>
            <a:ext cx="854401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hu-HU" altLang="hu-HU" sz="750">
                <a:solidFill>
                  <a:srgbClr val="3C3C3C"/>
                </a:solidFill>
                <a:latin typeface="Raleway"/>
              </a:rPr>
              <a:t>MNL-OL-S 1-102.-1.</a:t>
            </a:r>
            <a:br>
              <a:rPr lang="hu-HU" altLang="hu-HU" sz="750">
                <a:solidFill>
                  <a:srgbClr val="3C3C3C"/>
                </a:solidFill>
                <a:latin typeface="Raleway"/>
              </a:rPr>
            </a:br>
            <a:r>
              <a:rPr lang="hu-HU" altLang="hu-HU" sz="750">
                <a:solidFill>
                  <a:srgbClr val="3C3C3C"/>
                </a:solidFill>
                <a:latin typeface="Raleway"/>
              </a:rPr>
              <a:t/>
            </a:r>
            <a:br>
              <a:rPr lang="hu-HU" altLang="hu-HU" sz="750">
                <a:solidFill>
                  <a:srgbClr val="3C3C3C"/>
                </a:solidFill>
                <a:latin typeface="Raleway"/>
              </a:rPr>
            </a:br>
            <a:endParaRPr lang="hu-HU" altLang="hu-HU" sz="600"/>
          </a:p>
          <a:p>
            <a:pPr defTabSz="685800"/>
            <a:r>
              <a:rPr lang="hu-HU" altLang="hu-HU" sz="750">
                <a:solidFill>
                  <a:srgbClr val="3C3C3C"/>
                </a:solidFill>
                <a:latin typeface="Raleway"/>
              </a:rPr>
              <a:t/>
            </a:r>
            <a:br>
              <a:rPr lang="hu-HU" altLang="hu-HU" sz="750">
                <a:solidFill>
                  <a:srgbClr val="3C3C3C"/>
                </a:solidFill>
                <a:latin typeface="Raleway"/>
              </a:rPr>
            </a:br>
            <a:endParaRPr lang="hu-HU" altLang="hu-HU" sz="1350"/>
          </a:p>
        </p:txBody>
      </p:sp>
      <p:sp>
        <p:nvSpPr>
          <p:cNvPr id="2" name="Ellipszis 1"/>
          <p:cNvSpPr/>
          <p:nvPr/>
        </p:nvSpPr>
        <p:spPr>
          <a:xfrm>
            <a:off x="5022273" y="1875559"/>
            <a:ext cx="1482437" cy="99752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9" name="Ellipszis 8"/>
          <p:cNvSpPr/>
          <p:nvPr/>
        </p:nvSpPr>
        <p:spPr>
          <a:xfrm>
            <a:off x="3539836" y="2338307"/>
            <a:ext cx="1482437" cy="99752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27939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0" y="2362128"/>
            <a:ext cx="1555082" cy="194511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hu-HU" dirty="0" err="1"/>
              <a:t>Lelovics</a:t>
            </a:r>
            <a:r>
              <a:rPr lang="hu-HU" dirty="0"/>
              <a:t> Károly: </a:t>
            </a:r>
          </a:p>
          <a:p>
            <a:pPr algn="l"/>
            <a:r>
              <a:rPr lang="hu-HU" dirty="0" err="1"/>
              <a:t>Rákó</a:t>
            </a:r>
            <a:r>
              <a:rPr lang="hu-HU" dirty="0"/>
              <a:t> úrbéri térképe (1:7200), 1795</a:t>
            </a:r>
          </a:p>
          <a:p>
            <a:pPr algn="l"/>
            <a:r>
              <a:rPr lang="hu-HU" sz="1350" dirty="0"/>
              <a:t>MNL OL, S 11-197.</a:t>
            </a:r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082" y="1287674"/>
            <a:ext cx="6486525" cy="376475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/>
          <a:srcRect r="10548" b="18915"/>
          <a:stretch/>
        </p:blipFill>
        <p:spPr>
          <a:xfrm>
            <a:off x="3757072" y="2900573"/>
            <a:ext cx="5386928" cy="3110569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3757660" y="4234470"/>
            <a:ext cx="547254" cy="33943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7" name="Ellipszis 6"/>
          <p:cNvSpPr/>
          <p:nvPr/>
        </p:nvSpPr>
        <p:spPr>
          <a:xfrm>
            <a:off x="2725485" y="4234470"/>
            <a:ext cx="547254" cy="33943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8" name="Ellipszis 7"/>
          <p:cNvSpPr/>
          <p:nvPr/>
        </p:nvSpPr>
        <p:spPr>
          <a:xfrm>
            <a:off x="2279581" y="3567256"/>
            <a:ext cx="394854" cy="43001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9" name="Ellipszis 8"/>
          <p:cNvSpPr/>
          <p:nvPr/>
        </p:nvSpPr>
        <p:spPr>
          <a:xfrm>
            <a:off x="2189527" y="2298060"/>
            <a:ext cx="394854" cy="48304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0" name="Ellipszis 9"/>
          <p:cNvSpPr/>
          <p:nvPr/>
        </p:nvSpPr>
        <p:spPr>
          <a:xfrm>
            <a:off x="4398818" y="1287674"/>
            <a:ext cx="616527" cy="34712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2" name="Ellipszis 11"/>
          <p:cNvSpPr/>
          <p:nvPr/>
        </p:nvSpPr>
        <p:spPr>
          <a:xfrm>
            <a:off x="5247313" y="1287673"/>
            <a:ext cx="484466" cy="4029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000BC137-8DEE-4B81-A3C9-AE5E6798674E}"/>
              </a:ext>
            </a:extLst>
          </p:cNvPr>
          <p:cNvSpPr/>
          <p:nvPr/>
        </p:nvSpPr>
        <p:spPr>
          <a:xfrm>
            <a:off x="2725485" y="4600520"/>
            <a:ext cx="1031587" cy="45191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1D99A41D-A4EE-44F8-8D15-30A2FB1701BE}"/>
              </a:ext>
            </a:extLst>
          </p:cNvPr>
          <p:cNvSpPr/>
          <p:nvPr/>
        </p:nvSpPr>
        <p:spPr>
          <a:xfrm>
            <a:off x="4468091" y="2350361"/>
            <a:ext cx="547254" cy="33943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275819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2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0" y="1893868"/>
            <a:ext cx="1624911" cy="213087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hu-HU" dirty="0" err="1"/>
              <a:t>Lelovics</a:t>
            </a:r>
            <a:r>
              <a:rPr lang="hu-HU" dirty="0"/>
              <a:t> Károly: </a:t>
            </a:r>
          </a:p>
          <a:p>
            <a:pPr algn="l"/>
            <a:r>
              <a:rPr lang="hu-HU" dirty="0"/>
              <a:t>Bercsényifalva úrbéri térképe (1:7200), 1795</a:t>
            </a:r>
          </a:p>
          <a:p>
            <a:pPr algn="l"/>
            <a:r>
              <a:rPr lang="hu-HU" sz="1350" dirty="0"/>
              <a:t>MNL OL, S 11-207.</a:t>
            </a:r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911" y="1065001"/>
            <a:ext cx="7293769" cy="4672013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4384964" y="3351069"/>
            <a:ext cx="699655" cy="44334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170277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0" y="2090197"/>
            <a:ext cx="2133601" cy="124182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hu-HU" sz="1950" dirty="0" err="1">
                <a:latin typeface="+mj-lt"/>
              </a:rPr>
              <a:t>Kneidinger</a:t>
            </a:r>
            <a:r>
              <a:rPr lang="hu-HU" sz="1950" dirty="0">
                <a:latin typeface="+mj-lt"/>
              </a:rPr>
              <a:t> András:</a:t>
            </a:r>
          </a:p>
          <a:p>
            <a:pPr algn="l"/>
            <a:r>
              <a:rPr lang="hu-HU" sz="1950" dirty="0">
                <a:latin typeface="+mj-lt"/>
              </a:rPr>
              <a:t>Majs úrbéri térképe (1:14 400), 1772</a:t>
            </a:r>
          </a:p>
          <a:p>
            <a:pPr algn="l"/>
            <a:r>
              <a:rPr lang="hu-HU" dirty="0">
                <a:latin typeface="+mj-lt"/>
              </a:rPr>
              <a:t/>
            </a:r>
            <a:br>
              <a:rPr lang="hu-HU" dirty="0">
                <a:latin typeface="+mj-lt"/>
              </a:rPr>
            </a:br>
            <a:r>
              <a:rPr lang="hu-HU" sz="1350" dirty="0">
                <a:solidFill>
                  <a:prstClr val="black"/>
                </a:solidFill>
              </a:rPr>
              <a:t>MNL OL, S 11-310.</a:t>
            </a:r>
            <a:endParaRPr lang="hu-HU" sz="135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273" y="1169314"/>
            <a:ext cx="5448191" cy="418305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214" y="1227983"/>
            <a:ext cx="5357921" cy="4124382"/>
          </a:xfrm>
          <a:prstGeom prst="rect">
            <a:avLst/>
          </a:prstGeom>
          <a:noFill/>
          <a:ln w="38100"/>
        </p:spPr>
      </p:pic>
    </p:spTree>
    <p:extLst>
      <p:ext uri="{BB962C8B-B14F-4D97-AF65-F5344CB8AC3E}">
        <p14:creationId xmlns:p14="http://schemas.microsoft.com/office/powerpoint/2010/main" val="24584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83127" y="2076342"/>
            <a:ext cx="2037780" cy="179427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hu-HU" sz="1950" dirty="0" err="1"/>
              <a:t>Römisch</a:t>
            </a:r>
            <a:r>
              <a:rPr lang="hu-HU" sz="1950" dirty="0"/>
              <a:t> Ferenc: </a:t>
            </a:r>
          </a:p>
          <a:p>
            <a:pPr algn="l"/>
            <a:r>
              <a:rPr lang="hu-HU" sz="1950" dirty="0"/>
              <a:t>Baskó belterületének úrbéri térképe (1:3600), 1784</a:t>
            </a:r>
          </a:p>
          <a:p>
            <a:endParaRPr lang="hu-HU" dirty="0"/>
          </a:p>
          <a:p>
            <a:pPr algn="l"/>
            <a:r>
              <a:rPr lang="hu-HU" sz="1425" dirty="0"/>
              <a:t>MNL-OL-S 11-154.-2.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84B5C63-67CA-44E8-B088-1E92ADE17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8" y="1025855"/>
            <a:ext cx="6020609" cy="4405734"/>
          </a:xfrm>
          <a:prstGeom prst="rect">
            <a:avLst/>
          </a:prstGeom>
        </p:spPr>
      </p:pic>
      <p:sp>
        <p:nvSpPr>
          <p:cNvPr id="2" name="Ellipszis 1"/>
          <p:cNvSpPr/>
          <p:nvPr/>
        </p:nvSpPr>
        <p:spPr>
          <a:xfrm>
            <a:off x="5721927" y="3059004"/>
            <a:ext cx="339437" cy="33943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5" name="Ellipszis 4"/>
          <p:cNvSpPr/>
          <p:nvPr/>
        </p:nvSpPr>
        <p:spPr>
          <a:xfrm>
            <a:off x="6341918" y="2495550"/>
            <a:ext cx="481445" cy="44680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20405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110836" y="2145615"/>
            <a:ext cx="1655618" cy="1496399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hu-HU" sz="7200" dirty="0" err="1">
                <a:latin typeface="+mj-lt"/>
              </a:rPr>
              <a:t>Römisch</a:t>
            </a:r>
            <a:r>
              <a:rPr lang="hu-HU" sz="7200" dirty="0">
                <a:latin typeface="+mj-lt"/>
              </a:rPr>
              <a:t> Ferenc: </a:t>
            </a:r>
          </a:p>
          <a:p>
            <a:pPr algn="l"/>
            <a:r>
              <a:rPr lang="hu-HU" sz="7200" dirty="0">
                <a:latin typeface="+mj-lt"/>
              </a:rPr>
              <a:t>Baskó úrbéri térképe (1:7200), 1784</a:t>
            </a:r>
          </a:p>
          <a:p>
            <a:endParaRPr lang="hu-HU" dirty="0"/>
          </a:p>
          <a:p>
            <a:pPr algn="l"/>
            <a:r>
              <a:rPr lang="hu-HU" sz="5400" dirty="0"/>
              <a:t>MNL-OL-S 11-154.-1.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485" y="857251"/>
            <a:ext cx="7044515" cy="5143500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3685309" y="2547505"/>
            <a:ext cx="838200" cy="62345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  <p:sp>
        <p:nvSpPr>
          <p:cNvPr id="7" name="Ellipszis 6"/>
          <p:cNvSpPr/>
          <p:nvPr/>
        </p:nvSpPr>
        <p:spPr>
          <a:xfrm>
            <a:off x="2268681" y="936914"/>
            <a:ext cx="838200" cy="62345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37012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AAE15AF9-C183-4819-A89C-94FED1D5B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r="25528"/>
          <a:stretch/>
        </p:blipFill>
        <p:spPr>
          <a:xfrm>
            <a:off x="4096265" y="857250"/>
            <a:ext cx="5047736" cy="51435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C6F3448-10AF-4AFE-8305-6EACC196F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r="9206" b="7084"/>
          <a:stretch/>
        </p:blipFill>
        <p:spPr>
          <a:xfrm>
            <a:off x="1" y="1193174"/>
            <a:ext cx="4096265" cy="389008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184CB74-E201-430F-B379-0D23E746C607}"/>
              </a:ext>
            </a:extLst>
          </p:cNvPr>
          <p:cNvSpPr txBox="1"/>
          <p:nvPr/>
        </p:nvSpPr>
        <p:spPr>
          <a:xfrm>
            <a:off x="4096265" y="5723751"/>
            <a:ext cx="12881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1885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8C0229D-A944-4E6A-A55A-15F6DCDFB075}"/>
              </a:ext>
            </a:extLst>
          </p:cNvPr>
          <p:cNvSpPr txBox="1"/>
          <p:nvPr/>
        </p:nvSpPr>
        <p:spPr>
          <a:xfrm>
            <a:off x="3011960" y="4795966"/>
            <a:ext cx="10843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350" dirty="0"/>
              <a:t>1778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840465" y="5097760"/>
            <a:ext cx="18824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MNL-OL-S 11-46.-1.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666222" y="5399553"/>
            <a:ext cx="14300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350" dirty="0"/>
              <a:t>LTK</a:t>
            </a:r>
          </a:p>
        </p:txBody>
      </p:sp>
    </p:spTree>
    <p:extLst>
      <p:ext uri="{BB962C8B-B14F-4D97-AF65-F5344CB8AC3E}">
        <p14:creationId xmlns:p14="http://schemas.microsoft.com/office/powerpoint/2010/main" val="168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325582" y="2436560"/>
            <a:ext cx="1808018" cy="171114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hu-HU" dirty="0" err="1"/>
              <a:t>Römisch</a:t>
            </a:r>
            <a:r>
              <a:rPr lang="hu-HU" dirty="0"/>
              <a:t> Ferenc: </a:t>
            </a:r>
          </a:p>
          <a:p>
            <a:pPr algn="l"/>
            <a:r>
              <a:rPr lang="hu-HU" dirty="0"/>
              <a:t>Baskó összeírásai, 1784</a:t>
            </a:r>
          </a:p>
          <a:p>
            <a:pPr algn="l"/>
            <a:r>
              <a:rPr lang="hu-HU" sz="1425" dirty="0"/>
              <a:t>MNL OL, </a:t>
            </a:r>
            <a:r>
              <a:rPr lang="pt-BR" sz="1425" dirty="0"/>
              <a:t>E 156 - a. - Fasc. 143. - No. 12.</a:t>
            </a:r>
            <a:endParaRPr lang="hu-HU" sz="1425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63" y="1143189"/>
            <a:ext cx="5600808" cy="42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2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1905002" y="5157850"/>
            <a:ext cx="2071254" cy="484748"/>
          </a:xfrm>
        </p:spPr>
        <p:txBody>
          <a:bodyPr>
            <a:normAutofit/>
          </a:bodyPr>
          <a:lstStyle/>
          <a:p>
            <a:pPr algn="l"/>
            <a:r>
              <a:rPr lang="hu-HU" sz="1425" dirty="0"/>
              <a:t>MNL OL, </a:t>
            </a:r>
            <a:r>
              <a:rPr lang="pt-BR" sz="1425" dirty="0"/>
              <a:t>E 156 - a. - Fasc. 143. - No. 12.</a:t>
            </a:r>
            <a:endParaRPr lang="hu-HU" sz="1425" dirty="0"/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1597" t="3955" r="1317" b="1044"/>
          <a:stretch/>
        </p:blipFill>
        <p:spPr>
          <a:xfrm>
            <a:off x="540327" y="1175905"/>
            <a:ext cx="3435928" cy="398194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365" y="1217469"/>
            <a:ext cx="4748066" cy="379614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541801" y="5157850"/>
            <a:ext cx="18520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dirty="0"/>
              <a:t>MNL-OL-S 11-154.-1.</a:t>
            </a:r>
          </a:p>
          <a:p>
            <a:endParaRPr lang="hu-HU" sz="1350" dirty="0"/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4A573E8D-A9BC-4D9D-BED6-55681B9EE00E}"/>
              </a:ext>
            </a:extLst>
          </p:cNvPr>
          <p:cNvCxnSpPr/>
          <p:nvPr/>
        </p:nvCxnSpPr>
        <p:spPr>
          <a:xfrm>
            <a:off x="1585520" y="3059360"/>
            <a:ext cx="11450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4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7037" y="1471505"/>
            <a:ext cx="1752599" cy="22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hu-HU" altLang="hu-H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Popovich</a:t>
            </a:r>
            <a:r>
              <a:rPr kumimoji="0" lang="hu-HU" altLang="hu-H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Antal:</a:t>
            </a: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hu-HU" altLang="hu-H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dirty="0" err="1"/>
              <a:t>Csigérszőllős</a:t>
            </a:r>
            <a:endParaRPr lang="hu-HU" altLang="hu-HU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dirty="0"/>
              <a:t>úrbéri térképe (1:7200), 1785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hu-HU" altLang="hu-HU" sz="1350" dirty="0">
              <a:latin typeface="Arial" panose="020B0604020202020204" pitchFamily="34" charset="0"/>
            </a:endParaRP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350" dirty="0"/>
              <a:t>MNL-OL-S 11-423.-1.</a:t>
            </a:r>
            <a:r>
              <a:rPr lang="hu-HU" altLang="hu-HU" sz="1350" dirty="0">
                <a:latin typeface="Arial" panose="020B0604020202020204" pitchFamily="34" charset="0"/>
              </a:rPr>
              <a:t/>
            </a:r>
            <a:br>
              <a:rPr lang="hu-HU" altLang="hu-HU" sz="1350" dirty="0">
                <a:latin typeface="Arial" panose="020B0604020202020204" pitchFamily="34" charset="0"/>
              </a:rPr>
            </a:br>
            <a:r>
              <a:rPr lang="hu-HU" altLang="hu-HU" sz="1350" dirty="0">
                <a:latin typeface="Arial" panose="020B0604020202020204" pitchFamily="34" charset="0"/>
              </a:rPr>
              <a:t/>
            </a:r>
            <a:br>
              <a:rPr lang="hu-HU" altLang="hu-HU" sz="1350" dirty="0">
                <a:latin typeface="Arial" panose="020B0604020202020204" pitchFamily="34" charset="0"/>
              </a:rPr>
            </a:br>
            <a:endParaRPr lang="hu-HU" altLang="hu-HU" sz="1350" dirty="0">
              <a:latin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636" y="1107134"/>
            <a:ext cx="7204364" cy="436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180110" y="2388069"/>
            <a:ext cx="2691195" cy="1565672"/>
          </a:xfrm>
        </p:spPr>
        <p:txBody>
          <a:bodyPr>
            <a:normAutofit/>
          </a:bodyPr>
          <a:lstStyle/>
          <a:p>
            <a:pPr algn="l"/>
            <a:r>
              <a:rPr lang="hu-HU" altLang="hu-HU" dirty="0" err="1">
                <a:latin typeface="+mj-lt"/>
              </a:rPr>
              <a:t>Csigérszőllős</a:t>
            </a:r>
            <a:r>
              <a:rPr lang="hu-HU" altLang="hu-HU" dirty="0">
                <a:latin typeface="+mj-lt"/>
              </a:rPr>
              <a:t> úrbéri tabellája, 1785</a:t>
            </a:r>
          </a:p>
          <a:p>
            <a:pPr algn="l"/>
            <a:r>
              <a:rPr lang="hu-HU" sz="1350" dirty="0"/>
              <a:t>MNL OL, C 59 – IV. Com. Arad - </a:t>
            </a:r>
            <a:r>
              <a:rPr lang="hu-HU" sz="1350" dirty="0" err="1"/>
              <a:t>Szőllőscsigerel</a:t>
            </a:r>
            <a:endParaRPr lang="hu-HU" sz="135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276" y="1120920"/>
            <a:ext cx="2724158" cy="43152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923" y="952553"/>
            <a:ext cx="6272696" cy="48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7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cím 5"/>
          <p:cNvSpPr txBox="1">
            <a:spLocks/>
          </p:cNvSpPr>
          <p:nvPr/>
        </p:nvSpPr>
        <p:spPr>
          <a:xfrm>
            <a:off x="60502" y="4449835"/>
            <a:ext cx="3328332" cy="3963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1350" dirty="0"/>
              <a:t>MNL OL, C 59 – IV. Com. Arad - </a:t>
            </a:r>
            <a:r>
              <a:rPr lang="hu-HU" sz="1350" dirty="0" err="1"/>
              <a:t>Szőllőscsigerel</a:t>
            </a:r>
            <a:endParaRPr lang="hu-HU" sz="135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" y="1268971"/>
            <a:ext cx="4010992" cy="293661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1BCDE22-42E9-40A6-99A2-9EC22F70E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944" y="1404038"/>
            <a:ext cx="4617056" cy="261166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DE80AFA-934B-48BE-9893-A40B87E06098}"/>
              </a:ext>
            </a:extLst>
          </p:cNvPr>
          <p:cNvSpPr txBox="1"/>
          <p:nvPr/>
        </p:nvSpPr>
        <p:spPr>
          <a:xfrm>
            <a:off x="6130255" y="4456127"/>
            <a:ext cx="30137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altLang="hu-HU" sz="1350" dirty="0"/>
              <a:t>MNL-OL-S 11-423.-1.</a:t>
            </a:r>
            <a:endParaRPr lang="hu-HU" sz="1350" dirty="0"/>
          </a:p>
        </p:txBody>
      </p:sp>
    </p:spTree>
    <p:extLst>
      <p:ext uri="{BB962C8B-B14F-4D97-AF65-F5344CB8AC3E}">
        <p14:creationId xmlns:p14="http://schemas.microsoft.com/office/powerpoint/2010/main" val="10908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213919" y="1819887"/>
            <a:ext cx="1853738" cy="2980713"/>
          </a:xfrm>
        </p:spPr>
        <p:txBody>
          <a:bodyPr>
            <a:normAutofit/>
          </a:bodyPr>
          <a:lstStyle/>
          <a:p>
            <a:pPr algn="l"/>
            <a:r>
              <a:rPr lang="hu-HU" sz="1350" dirty="0"/>
              <a:t>A térkép és az összeírás összekapcsolása a levéltári nyilvántartó rendszerben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8D557D8-3825-4818-A359-D98C22B48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8"/>
          <a:stretch/>
        </p:blipFill>
        <p:spPr>
          <a:xfrm>
            <a:off x="2067657" y="1339966"/>
            <a:ext cx="7076343" cy="38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3453738" y="2720578"/>
            <a:ext cx="4897582" cy="1241822"/>
          </a:xfrm>
        </p:spPr>
        <p:txBody>
          <a:bodyPr>
            <a:normAutofit/>
          </a:bodyPr>
          <a:lstStyle/>
          <a:p>
            <a:r>
              <a:rPr lang="hu-HU" sz="2700" dirty="0">
                <a:solidFill>
                  <a:schemeClr val="accent1">
                    <a:lumMod val="75000"/>
                  </a:schemeClr>
                </a:solidFill>
              </a:rPr>
              <a:t>Köszönöm a figyelmet!</a:t>
            </a:r>
          </a:p>
        </p:txBody>
      </p:sp>
      <p:pic>
        <p:nvPicPr>
          <p:cNvPr id="1026" name="Picture 2" descr="Bez�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" y="1484168"/>
            <a:ext cx="3281639" cy="33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349830" y="4875069"/>
            <a:ext cx="57941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350" dirty="0"/>
              <a:t>Az előadáshoz szükséges kutatás a Nemzeti Kutatási, Fejlesztési és Innovációs Hivatal támogatásával az NKFI Alapból (K 132723) valósult meg.</a:t>
            </a:r>
          </a:p>
        </p:txBody>
      </p:sp>
    </p:spTree>
    <p:extLst>
      <p:ext uri="{BB962C8B-B14F-4D97-AF65-F5344CB8AC3E}">
        <p14:creationId xmlns:p14="http://schemas.microsoft.com/office/powerpoint/2010/main" val="22382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Miről lesz szó?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Fogalommeghatározás</a:t>
            </a:r>
          </a:p>
          <a:p>
            <a:r>
              <a:rPr lang="hu-HU" dirty="0" smtClean="0"/>
              <a:t>Úrbéri térképezés és kataszteri felmérés összevetése</a:t>
            </a:r>
          </a:p>
          <a:p>
            <a:r>
              <a:rPr lang="hu-HU" dirty="0" smtClean="0"/>
              <a:t>Úrbéri térkép és kataszteri térkép összehasonlítása</a:t>
            </a:r>
          </a:p>
          <a:p>
            <a:r>
              <a:rPr lang="hu-HU" dirty="0" smtClean="0"/>
              <a:t>Példák – hangsúly az úrbéri térképeken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225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Úrbéri térkép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125266"/>
            <a:ext cx="7886700" cy="3263504"/>
          </a:xfrm>
        </p:spPr>
        <p:txBody>
          <a:bodyPr/>
          <a:lstStyle/>
          <a:p>
            <a:pPr algn="just"/>
            <a:r>
              <a:rPr lang="hu-HU" dirty="0"/>
              <a:t>Uradalmi és úrbéri területeket ábrázoló térkép</a:t>
            </a:r>
          </a:p>
          <a:p>
            <a:pPr algn="just"/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Olyan birtoktérkép, amelyen az úrbéri telkeket telekhatárokkal és számozással jelölik, és birtokos neve a térképen vagy külön jegyzékben szerepel.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07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130629" y="1973008"/>
            <a:ext cx="1954676" cy="1392594"/>
          </a:xfrm>
        </p:spPr>
        <p:txBody>
          <a:bodyPr>
            <a:normAutofit fontScale="90000"/>
          </a:bodyPr>
          <a:lstStyle/>
          <a:p>
            <a:pPr algn="l"/>
            <a:r>
              <a:rPr lang="hu-HU" sz="2325" dirty="0" err="1"/>
              <a:t>Győry</a:t>
            </a:r>
            <a:r>
              <a:rPr lang="hu-HU" sz="2325" dirty="0"/>
              <a:t> Lajos: Cserna birtoktérképe, 1835</a:t>
            </a:r>
            <a:br>
              <a:rPr lang="hu-HU" sz="2325" dirty="0"/>
            </a:br>
            <a:r>
              <a:rPr lang="hu-HU" sz="1500" dirty="0"/>
              <a:t>MNL-OL-S 12-VIII.-526.-1.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-1303" t="-637" r="12697" b="10543"/>
          <a:stretch/>
        </p:blipFill>
        <p:spPr>
          <a:xfrm>
            <a:off x="2098610" y="1336135"/>
            <a:ext cx="6914762" cy="35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167952" y="2172866"/>
            <a:ext cx="2225351" cy="131685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u-HU" sz="2100" dirty="0" err="1"/>
              <a:t>Kneidinger</a:t>
            </a:r>
            <a:r>
              <a:rPr lang="hu-HU" sz="2100" dirty="0"/>
              <a:t> András: Zsámbék úrbéri térképe, 1778</a:t>
            </a:r>
            <a:br>
              <a:rPr lang="hu-HU" sz="2100" dirty="0"/>
            </a:br>
            <a:r>
              <a:rPr lang="hu-HU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MNL-OL-S 11-46.-1.</a:t>
            </a:r>
            <a:endParaRPr lang="hu-HU" sz="21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31" y="1466074"/>
            <a:ext cx="6324294" cy="370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994172"/>
          </a:xfrm>
        </p:spPr>
        <p:txBody>
          <a:bodyPr/>
          <a:lstStyle/>
          <a:p>
            <a:r>
              <a:rPr lang="hu-HU" dirty="0"/>
              <a:t>Kataszteri térkép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593802"/>
            <a:ext cx="8293677" cy="3558503"/>
          </a:xfrm>
        </p:spPr>
        <p:txBody>
          <a:bodyPr>
            <a:noAutofit/>
          </a:bodyPr>
          <a:lstStyle/>
          <a:p>
            <a:pPr algn="just"/>
            <a:r>
              <a:rPr lang="hu-HU" sz="1500" dirty="0"/>
              <a:t>Nagyméretarányú térkép, amely helyrajzi számokat tartalmaz (pl. tagosítási térkép)</a:t>
            </a:r>
          </a:p>
          <a:p>
            <a:pPr algn="just"/>
            <a:r>
              <a:rPr lang="hu-HU" sz="1500" dirty="0"/>
              <a:t>Állami földmérési alaptérkép: Az egységes országos térképrendszerben készült olyan nagyméretarányú térkép, amely állami alapadatként tartalmazza a közigazgatási határokat, a földrészleteket, azok határvonalait, helyrajzi számait és egyéb azonosítóit, művelési ágait, a művelés alól kivett területeket, a földrészleteken lévő épületeket és a névrajzot. </a:t>
            </a:r>
            <a:r>
              <a:rPr lang="hu-HU" sz="1500" dirty="0"/>
              <a:t>Az </a:t>
            </a:r>
            <a:r>
              <a:rPr lang="hu-HU" sz="1500" dirty="0"/>
              <a:t>alaptérképhez a földrészletek területi adatait tartalmazó területjegyzék tartozik</a:t>
            </a:r>
            <a:r>
              <a:rPr lang="hu-HU" sz="1500" dirty="0"/>
              <a:t>. (Nemzeti Kataszteri Program honlapja, 2016)</a:t>
            </a:r>
            <a:endParaRPr lang="hu-HU" sz="1500" dirty="0"/>
          </a:p>
          <a:p>
            <a:pPr algn="just"/>
            <a:r>
              <a:rPr lang="hu-HU" sz="1500" dirty="0"/>
              <a:t>Ingatlan-nyilvántartási térkép - 1886. évi XXIX. tc. „az illető pénzügyi hatóságok a földadókataszteri munkálatokat az állandó kataszteri felmérés alkalmával felvett térképnek egy általok készített másodlatával együtt, az illető telekkönyvi hatóságnak megküldik. A telekkönyvi betétek elkészítése után ez a térkép fogja a hiteles telekkönyvi térképet képezni.”</a:t>
            </a:r>
          </a:p>
          <a:p>
            <a:pPr algn="just"/>
            <a:r>
              <a:rPr lang="hu-HU" sz="1500" dirty="0"/>
              <a:t>Az állami, a föladó megállapítását célzó részletes kataszteri felmérés során keletkezett nagyméretarányú térképek („eredeti térkép”, birtokvázlat)</a:t>
            </a:r>
          </a:p>
          <a:p>
            <a:pPr algn="just"/>
            <a:r>
              <a:rPr lang="hu-HU" sz="1500" dirty="0">
                <a:solidFill>
                  <a:schemeClr val="accent5"/>
                </a:solidFill>
              </a:rPr>
              <a:t>Az állami, a föladó megállapítását célzó részletes kataszteri felmérés során keletkezett „eredeti térkép</a:t>
            </a:r>
            <a:r>
              <a:rPr lang="hu-HU" sz="1500" dirty="0">
                <a:solidFill>
                  <a:schemeClr val="accent5"/>
                </a:solidFill>
              </a:rPr>
              <a:t>”, melyhez telekkönyv is tartozik</a:t>
            </a:r>
            <a:endParaRPr lang="hu-HU" sz="1500" dirty="0"/>
          </a:p>
        </p:txBody>
      </p:sp>
    </p:spTree>
    <p:extLst>
      <p:ext uri="{BB962C8B-B14F-4D97-AF65-F5344CB8AC3E}">
        <p14:creationId xmlns:p14="http://schemas.microsoft.com/office/powerpoint/2010/main" val="1105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0" y="4589908"/>
            <a:ext cx="4003964" cy="54541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hu-HU" dirty="0"/>
              <a:t>Kál birtokvázlata, 1886</a:t>
            </a:r>
          </a:p>
          <a:p>
            <a:pPr algn="l"/>
            <a:r>
              <a:rPr lang="hu-HU" sz="1425" dirty="0"/>
              <a:t>MNL-OL-S 78-780.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t="16756" b="364"/>
          <a:stretch/>
        </p:blipFill>
        <p:spPr>
          <a:xfrm>
            <a:off x="0" y="1439141"/>
            <a:ext cx="4512573" cy="31507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573" y="1439141"/>
            <a:ext cx="4608586" cy="313411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512573" y="4573254"/>
            <a:ext cx="37615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Kál kataszteri térképe, 1886</a:t>
            </a:r>
          </a:p>
          <a:p>
            <a:r>
              <a:rPr lang="hu-HU" sz="1350" dirty="0"/>
              <a:t>MNL-OL-S 78-856.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11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idx="1"/>
          </p:nvPr>
        </p:nvSpPr>
        <p:spPr>
          <a:xfrm>
            <a:off x="323248" y="1002480"/>
            <a:ext cx="3868340" cy="605117"/>
          </a:xfrm>
        </p:spPr>
        <p:txBody>
          <a:bodyPr/>
          <a:lstStyle/>
          <a:p>
            <a:r>
              <a:rPr lang="hu-HU" dirty="0"/>
              <a:t>Úrbéri térképezés</a:t>
            </a:r>
          </a:p>
        </p:txBody>
      </p:sp>
      <p:sp>
        <p:nvSpPr>
          <p:cNvPr id="8" name="Tartalom helye 7"/>
          <p:cNvSpPr>
            <a:spLocks noGrp="1"/>
          </p:cNvSpPr>
          <p:nvPr>
            <p:ph sz="half" idx="2"/>
          </p:nvPr>
        </p:nvSpPr>
        <p:spPr>
          <a:xfrm>
            <a:off x="323248" y="1690399"/>
            <a:ext cx="4394226" cy="3759797"/>
          </a:xfrm>
        </p:spPr>
        <p:txBody>
          <a:bodyPr>
            <a:normAutofit lnSpcReduction="10000"/>
          </a:bodyPr>
          <a:lstStyle/>
          <a:p>
            <a:r>
              <a:rPr lang="hu-HU" sz="1500" dirty="0"/>
              <a:t>18 (1767 után) - 19. sz.</a:t>
            </a:r>
          </a:p>
          <a:p>
            <a:r>
              <a:rPr lang="hu-HU" sz="1500" dirty="0"/>
              <a:t>Földesurak</a:t>
            </a:r>
          </a:p>
          <a:p>
            <a:r>
              <a:rPr lang="hu-HU" sz="1500" dirty="0"/>
              <a:t>Településként, </a:t>
            </a:r>
            <a:r>
              <a:rPr lang="hu-HU" sz="1500" dirty="0"/>
              <a:t>uradalom</a:t>
            </a:r>
          </a:p>
          <a:p>
            <a:r>
              <a:rPr lang="hu-HU" sz="1500" dirty="0"/>
              <a:t>Jobbágytelkek (</a:t>
            </a:r>
            <a:r>
              <a:rPr lang="hu-HU" sz="1500" dirty="0" err="1"/>
              <a:t>sessio</a:t>
            </a:r>
            <a:r>
              <a:rPr lang="hu-HU" sz="1500" dirty="0"/>
              <a:t>)</a:t>
            </a:r>
          </a:p>
          <a:p>
            <a:r>
              <a:rPr lang="hu-HU" sz="1500" dirty="0"/>
              <a:t>Telkes jobbágyok összeírása</a:t>
            </a:r>
          </a:p>
          <a:p>
            <a:r>
              <a:rPr lang="hu-HU" sz="1500" dirty="0"/>
              <a:t>Jobbágyok földesúri szolgáltatásai</a:t>
            </a:r>
          </a:p>
          <a:p>
            <a:r>
              <a:rPr lang="hu-HU" sz="1500" dirty="0"/>
              <a:t>Nincs egységes országos térképrendszer</a:t>
            </a:r>
          </a:p>
          <a:p>
            <a:r>
              <a:rPr lang="hu-HU" sz="1500" dirty="0"/>
              <a:t>Kisebb-nagyobb </a:t>
            </a:r>
            <a:r>
              <a:rPr lang="hu-HU" sz="1500" dirty="0"/>
              <a:t>eltérések a módszerben és a szabályokban</a:t>
            </a:r>
          </a:p>
          <a:p>
            <a:r>
              <a:rPr lang="hu-HU" sz="1500" dirty="0"/>
              <a:t>Mérnökök</a:t>
            </a:r>
          </a:p>
          <a:p>
            <a:r>
              <a:rPr lang="hu-HU" sz="1500" dirty="0"/>
              <a:t>Nagyméretarányú térképek (1:7200)</a:t>
            </a:r>
          </a:p>
          <a:p>
            <a:r>
              <a:rPr lang="hu-HU" sz="1500" dirty="0"/>
              <a:t>Bécsi öl</a:t>
            </a:r>
          </a:p>
          <a:p>
            <a:endParaRPr lang="hu-HU" dirty="0"/>
          </a:p>
        </p:txBody>
      </p:sp>
      <p:sp>
        <p:nvSpPr>
          <p:cNvPr id="9" name="Szöveg helye 8"/>
          <p:cNvSpPr>
            <a:spLocks noGrp="1"/>
          </p:cNvSpPr>
          <p:nvPr>
            <p:ph type="body" sz="quarter" idx="3"/>
          </p:nvPr>
        </p:nvSpPr>
        <p:spPr>
          <a:xfrm>
            <a:off x="4629150" y="1002480"/>
            <a:ext cx="3887391" cy="605117"/>
          </a:xfrm>
        </p:spPr>
        <p:txBody>
          <a:bodyPr/>
          <a:lstStyle/>
          <a:p>
            <a:r>
              <a:rPr lang="hu-HU" dirty="0"/>
              <a:t>Kataszteri részletes felmérés</a:t>
            </a:r>
          </a:p>
        </p:txBody>
      </p:sp>
      <p:sp>
        <p:nvSpPr>
          <p:cNvPr id="10" name="Tartalom helye 9"/>
          <p:cNvSpPr>
            <a:spLocks noGrp="1"/>
          </p:cNvSpPr>
          <p:nvPr>
            <p:ph sz="quarter" idx="4"/>
          </p:nvPr>
        </p:nvSpPr>
        <p:spPr>
          <a:xfrm>
            <a:off x="4629150" y="1672143"/>
            <a:ext cx="4415342" cy="3888889"/>
          </a:xfrm>
        </p:spPr>
        <p:txBody>
          <a:bodyPr>
            <a:noAutofit/>
          </a:bodyPr>
          <a:lstStyle/>
          <a:p>
            <a:r>
              <a:rPr lang="hu-HU" sz="1500" dirty="0"/>
              <a:t>1856-tól (1918-ig)</a:t>
            </a:r>
          </a:p>
          <a:p>
            <a:r>
              <a:rPr lang="hu-HU" sz="1500" dirty="0"/>
              <a:t>Pénzügyminisztérium</a:t>
            </a:r>
          </a:p>
          <a:p>
            <a:r>
              <a:rPr lang="hu-HU" sz="1500" dirty="0"/>
              <a:t>Adóközségenként, az egész </a:t>
            </a:r>
            <a:r>
              <a:rPr lang="hu-HU" sz="1500" dirty="0"/>
              <a:t>ország területe </a:t>
            </a:r>
            <a:endParaRPr lang="hu-HU" sz="1500" dirty="0"/>
          </a:p>
          <a:p>
            <a:r>
              <a:rPr lang="hu-HU" sz="1500" dirty="0"/>
              <a:t>Összes </a:t>
            </a:r>
            <a:r>
              <a:rPr lang="hu-HU" sz="1500" dirty="0"/>
              <a:t>telek (birtokrészlet, parcella)</a:t>
            </a:r>
          </a:p>
          <a:p>
            <a:r>
              <a:rPr lang="hu-HU" sz="1500" dirty="0"/>
              <a:t>Földtulajdonosok összeírása</a:t>
            </a:r>
          </a:p>
          <a:p>
            <a:r>
              <a:rPr lang="hu-HU" sz="1500" dirty="0"/>
              <a:t>Állami földadó</a:t>
            </a:r>
            <a:endParaRPr lang="hu-HU" sz="1500" dirty="0"/>
          </a:p>
          <a:p>
            <a:r>
              <a:rPr lang="hu-HU" sz="1500" dirty="0"/>
              <a:t>Egységes országos térképrendszerben</a:t>
            </a:r>
          </a:p>
          <a:p>
            <a:r>
              <a:rPr lang="hu-HU" sz="1500" dirty="0"/>
              <a:t>Felmérési utasítások: egységes módszerrel és szabályok szerint </a:t>
            </a:r>
          </a:p>
          <a:p>
            <a:r>
              <a:rPr lang="hu-HU" sz="1500" dirty="0"/>
              <a:t>Mérnökök</a:t>
            </a:r>
          </a:p>
          <a:p>
            <a:r>
              <a:rPr lang="hu-HU" sz="1500" dirty="0"/>
              <a:t>Nagyméretarányú térképek (1:2880)</a:t>
            </a:r>
          </a:p>
          <a:p>
            <a:r>
              <a:rPr lang="hu-HU" sz="1500" dirty="0"/>
              <a:t>Bécsi öl</a:t>
            </a:r>
          </a:p>
        </p:txBody>
      </p:sp>
    </p:spTree>
    <p:extLst>
      <p:ext uri="{BB962C8B-B14F-4D97-AF65-F5344CB8AC3E}">
        <p14:creationId xmlns:p14="http://schemas.microsoft.com/office/powerpoint/2010/main" val="260130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build="p"/>
    </p:bld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6957</TotalTime>
  <Words>802</Words>
  <Application>Microsoft Office PowerPoint</Application>
  <PresentationFormat>Diavetítés a képernyőre (4:3 oldalarány)</PresentationFormat>
  <Paragraphs>142</Paragraphs>
  <Slides>26</Slides>
  <Notes>26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Raleway</vt:lpstr>
      <vt:lpstr>Office-téma</vt:lpstr>
      <vt:lpstr>Úrbéri és kataszteri térképek</vt:lpstr>
      <vt:lpstr>PowerPoint-bemutató</vt:lpstr>
      <vt:lpstr>Miről lesz szó?</vt:lpstr>
      <vt:lpstr>Úrbéri térkép</vt:lpstr>
      <vt:lpstr>Győry Lajos: Cserna birtoktérképe, 1835 MNL-OL-S 12-VIII.-526.-1.</vt:lpstr>
      <vt:lpstr>Kneidinger András: Zsámbék úrbéri térképe, 1778 MNL-OL-S 11-46.-1.</vt:lpstr>
      <vt:lpstr>Kataszteri térkép</vt:lpstr>
      <vt:lpstr>PowerPoint-bemutató</vt:lpstr>
      <vt:lpstr>PowerPoint-bemutató</vt:lpstr>
      <vt:lpstr>PowerPoint-bemutató</vt:lpstr>
      <vt:lpstr>PowerPoint-bemutató</vt:lpstr>
      <vt:lpstr>PowerPoint-bemutató</vt:lpstr>
      <vt:lpstr>Kneidinger András:   Zsámbék úrbéri térképe (1:14 400), 1778  MNL OL, S 11-46.-1.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Károlyi György és a Nemzeti Színház</dc:title>
  <dc:creator>Török Enikő Klára</dc:creator>
  <cp:lastModifiedBy>Nagy Attila</cp:lastModifiedBy>
  <cp:revision>304</cp:revision>
  <dcterms:created xsi:type="dcterms:W3CDTF">2020-02-17T12:59:34Z</dcterms:created>
  <dcterms:modified xsi:type="dcterms:W3CDTF">2022-03-17T10:00:49Z</dcterms:modified>
</cp:coreProperties>
</file>