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66" r:id="rId4"/>
    <p:sldId id="257" r:id="rId5"/>
    <p:sldId id="264" r:id="rId6"/>
    <p:sldId id="265" r:id="rId7"/>
    <p:sldId id="259" r:id="rId8"/>
    <p:sldId id="258" r:id="rId9"/>
    <p:sldId id="267" r:id="rId10"/>
    <p:sldId id="268" r:id="rId11"/>
    <p:sldId id="269" r:id="rId12"/>
    <p:sldId id="260" r:id="rId13"/>
    <p:sldId id="261" r:id="rId14"/>
    <p:sldId id="263" r:id="rId15"/>
    <p:sldId id="270" r:id="rId16"/>
    <p:sldId id="271" r:id="rId17"/>
    <p:sldId id="273" r:id="rId18"/>
    <p:sldId id="274" r:id="rId19"/>
    <p:sldId id="275" r:id="rId20"/>
    <p:sldId id="277" r:id="rId2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64C9A-B140-4AD8-B3EC-A11EB2D9DF68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FE4B6-2617-471E-A55B-547CB7CA74B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C1516-6560-41A4-B525-67AEC392EE6A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A8375-3DD5-4EBB-9045-6451D30C118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pic>
        <p:nvPicPr>
          <p:cNvPr id="5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/>
          <a:lstStyle>
            <a:lvl1pPr algn="ctr">
              <a:defRPr sz="3600" b="0" i="0" cap="all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826E0-6392-41AE-A7A3-ED172A1BEA3A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63CDA-1757-4AD8-AFEE-FA2211AFC5E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23403-2830-4A33-9D51-0236F2BE07F4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13205-5CF2-4DB3-804B-A7C63039C35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rcRect/>
          <a:stretch>
            <a:fillRect/>
          </a:stretch>
        </p:blipFill>
        <p:spPr bwMode="auto">
          <a:xfrm>
            <a:off x="0" y="1619250"/>
            <a:ext cx="91440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46B86-CB18-41F1-A4DC-70163C232A7A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3FD4F-F7B9-4384-9726-96F08594768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787EC-9E46-4489-8D1D-9A29EE8089EB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8B702-4741-4C47-A097-9E445E61F04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A2EF9-E4BA-4C60-A605-A3028673F280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11206-76E0-4A71-8641-71707CAA9E3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FEF3B-6A34-49B3-B936-28DA1FA3F756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9CBE3-8491-426E-8F80-D1F763A574D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que 9"/>
          <p:cNvSpPr/>
          <p:nvPr/>
        </p:nvSpPr>
        <p:spPr>
          <a:xfrm>
            <a:off x="1463675" y="1847850"/>
            <a:ext cx="3089275" cy="3089275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 rtlCol="0"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1BB65-2BA4-46FF-AD12-F3004ACCD6C8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C6A13-99BB-4CB1-93DB-8135D7611B9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62357-C494-49B2-A63E-7E8DD2297FA0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04490-68AF-4CCE-A633-371D8F2ECE6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C40DF-E733-4619-BB10-42C93F008493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5B1E3-CE6D-4D6A-BF94-390A160641B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indow3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71600" y="2057400"/>
            <a:ext cx="6400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aseline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59D783-A425-442C-B3BB-144228E9FA30}" type="datetimeFigureOut">
              <a:rPr lang="hu-HU"/>
              <a:pPr>
                <a:defRPr/>
              </a:pPr>
              <a:t>2017.10.02.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438" y="63642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 baseline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6102FB-C30B-44BD-8204-05D03591308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1" r:id="rId7"/>
    <p:sldLayoutId id="2147483670" r:id="rId8"/>
    <p:sldLayoutId id="2147483678" r:id="rId9"/>
    <p:sldLayoutId id="2147483669" r:id="rId10"/>
    <p:sldLayoutId id="21474836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kern="1200" cap="all" spc="3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Garamond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Garamond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Garamond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indent="-273050" algn="l" rtl="0" fontAlgn="base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v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371600" y="1858963"/>
            <a:ext cx="6400800" cy="12954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dualizmuskori művelődés Nógrádban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644900"/>
            <a:ext cx="6400800" cy="5461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600" dirty="0" smtClean="0"/>
              <a:t>Dr. </a:t>
            </a:r>
            <a:r>
              <a:rPr lang="hu-HU" sz="3600" dirty="0" err="1" smtClean="0"/>
              <a:t>Gréczi-Zsoldos</a:t>
            </a:r>
            <a:r>
              <a:rPr lang="hu-HU" sz="3600" dirty="0" smtClean="0"/>
              <a:t> Enikő</a:t>
            </a:r>
            <a:endParaRPr lang="hu-H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BALASSAGYARMAT</a:t>
            </a:r>
            <a:endParaRPr lang="hu-HU" dirty="0"/>
          </a:p>
        </p:txBody>
      </p:sp>
      <p:sp>
        <p:nvSpPr>
          <p:cNvPr id="14338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/>
          <a:lstStyle/>
          <a:p>
            <a:endParaRPr lang="hu-HU" smtClean="0"/>
          </a:p>
        </p:txBody>
      </p:sp>
      <p:pic>
        <p:nvPicPr>
          <p:cNvPr id="14339" name="Picture 2" descr="C:\Users\ENIKŐ\Desktop\vmhá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92688" y="1947863"/>
            <a:ext cx="3557587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" descr="C:\Users\ENIKŐ\Desktop\törv.szé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850" y="1947863"/>
            <a:ext cx="4148138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4" descr="C:\Users\ENIKŐ\Desktop\takarékpénztár bgy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5938" y="4497388"/>
            <a:ext cx="384810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71600" y="1341438"/>
            <a:ext cx="6400800" cy="7921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800" dirty="0" smtClean="0"/>
              <a:t>Salgótarján</a:t>
            </a:r>
            <a:br>
              <a:rPr lang="hu-HU" sz="2800" dirty="0" smtClean="0"/>
            </a:br>
            <a:r>
              <a:rPr lang="hu-HU" sz="2800" dirty="0" smtClean="0"/>
              <a:t>Acélgyári tiszti kaszinó</a:t>
            </a:r>
            <a:br>
              <a:rPr lang="hu-HU" sz="2800" dirty="0" smtClean="0"/>
            </a:br>
            <a:r>
              <a:rPr lang="hu-HU" sz="2000" dirty="0" smtClean="0"/>
              <a:t>(1889)</a:t>
            </a:r>
            <a:endParaRPr lang="hu-HU" sz="2000" dirty="0"/>
          </a:p>
        </p:txBody>
      </p:sp>
      <p:sp>
        <p:nvSpPr>
          <p:cNvPr id="15362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/>
          <a:lstStyle/>
          <a:p>
            <a:endParaRPr lang="hu-HU" smtClean="0"/>
          </a:p>
        </p:txBody>
      </p:sp>
      <p:pic>
        <p:nvPicPr>
          <p:cNvPr id="15363" name="Picture 2" descr="C:\Users\ENIKŐ\Desktop\acel1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276475"/>
            <a:ext cx="5976938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Egyletek, egyesületek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349500"/>
            <a:ext cx="6400800" cy="3240088"/>
          </a:xfrm>
        </p:spPr>
        <p:txBody>
          <a:bodyPr rtlCol="0">
            <a:normAutofit lnSpcReduction="1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b="1" dirty="0" smtClean="0"/>
              <a:t>Salgótarjáni </a:t>
            </a:r>
            <a:r>
              <a:rPr lang="hu-HU" b="1" dirty="0"/>
              <a:t>Acélgyári </a:t>
            </a:r>
            <a:r>
              <a:rPr lang="hu-HU" b="1" dirty="0" smtClean="0"/>
              <a:t>Olvasókör</a:t>
            </a:r>
            <a:endParaRPr lang="hu-HU" dirty="0"/>
          </a:p>
          <a:p>
            <a:pPr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1878-tól</a:t>
            </a:r>
          </a:p>
          <a:p>
            <a:pPr indent="-27432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művelődési szempontból a legjelentősebb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hu-HU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hu-HU" b="1" dirty="0" smtClean="0"/>
              <a:t>Gyári műkedvelő társaság</a:t>
            </a:r>
          </a:p>
          <a:p>
            <a:pPr marL="285750" indent="-28575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u-HU" dirty="0"/>
              <a:t>a</a:t>
            </a:r>
            <a:r>
              <a:rPr lang="hu-HU" dirty="0" smtClean="0"/>
              <a:t>z Acélgyári Olvasókörön belül alakult</a:t>
            </a:r>
          </a:p>
          <a:p>
            <a:pPr marL="285750" indent="-285750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u-HU" dirty="0" smtClean="0"/>
              <a:t>vígjátékok, népszínművek, bohózatok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OLVASÓEGYLET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205038"/>
            <a:ext cx="6400800" cy="3600450"/>
          </a:xfrm>
        </p:spPr>
        <p:txBody>
          <a:bodyPr rtlCol="0">
            <a:normAutofit/>
          </a:bodyPr>
          <a:lstStyle/>
          <a:p>
            <a:pPr indent="0" algn="just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b="1" dirty="0" smtClean="0"/>
              <a:t>A </a:t>
            </a:r>
            <a:r>
              <a:rPr lang="hu-HU" b="1" dirty="0" err="1" smtClean="0"/>
              <a:t>Rimamurány-Salgótarján</a:t>
            </a:r>
            <a:r>
              <a:rPr lang="hu-HU" b="1" dirty="0" smtClean="0"/>
              <a:t> Vasmű Részvénytársaság Salgótarjáni Acélgyári Felügyelő és Munkás Személyzet Olvasó Egylete </a:t>
            </a:r>
            <a:r>
              <a:rPr lang="hu-HU" dirty="0" smtClean="0"/>
              <a:t>(</a:t>
            </a:r>
            <a:r>
              <a:rPr lang="hu-HU" dirty="0"/>
              <a:t>1882</a:t>
            </a:r>
            <a:r>
              <a:rPr lang="hu-HU" dirty="0" smtClean="0"/>
              <a:t>)</a:t>
            </a:r>
          </a:p>
          <a:p>
            <a:pPr marL="285750" indent="-285750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/>
              <a:t>f</a:t>
            </a:r>
            <a:r>
              <a:rPr lang="hu-HU" dirty="0" smtClean="0"/>
              <a:t>eladata: </a:t>
            </a:r>
            <a:r>
              <a:rPr lang="hu-HU" dirty="0"/>
              <a:t>az olvasási kultúra </a:t>
            </a:r>
            <a:r>
              <a:rPr lang="hu-HU" dirty="0" smtClean="0"/>
              <a:t>elterjesztése, ápolása, </a:t>
            </a:r>
            <a:r>
              <a:rPr lang="hu-HU" dirty="0"/>
              <a:t>valamint a szórakozás </a:t>
            </a:r>
            <a:r>
              <a:rPr lang="hu-HU" dirty="0" smtClean="0"/>
              <a:t>megszervezése</a:t>
            </a:r>
          </a:p>
          <a:p>
            <a:pPr marL="285750" indent="-285750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az </a:t>
            </a:r>
            <a:r>
              <a:rPr lang="hu-HU" dirty="0"/>
              <a:t>egylet </a:t>
            </a:r>
            <a:r>
              <a:rPr lang="hu-HU" dirty="0" smtClean="0"/>
              <a:t>elnöke: </a:t>
            </a:r>
            <a:r>
              <a:rPr lang="hu-HU" dirty="0"/>
              <a:t>Unger Gusztáv </a:t>
            </a:r>
            <a:r>
              <a:rPr lang="hu-HU" dirty="0" smtClean="0"/>
              <a:t>volt (1900-ig</a:t>
            </a:r>
            <a:r>
              <a:rPr lang="hu-HU" dirty="0"/>
              <a:t>) </a:t>
            </a:r>
            <a:endParaRPr lang="hu-HU" dirty="0" smtClean="0"/>
          </a:p>
          <a:p>
            <a:pPr marL="285750" indent="-285750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/>
              <a:t>t</a:t>
            </a:r>
            <a:r>
              <a:rPr lang="hu-HU" dirty="0" smtClean="0"/>
              <a:t>agsága: elsősorban altisztek</a:t>
            </a:r>
          </a:p>
          <a:p>
            <a:pPr indent="0" algn="just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hu-HU" dirty="0"/>
          </a:p>
          <a:p>
            <a:pPr indent="-274320" fontAlgn="auto"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OLVASÓEGYLET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133600"/>
            <a:ext cx="6400800" cy="3527425"/>
          </a:xfrm>
        </p:spPr>
        <p:txBody>
          <a:bodyPr rtlCol="0">
            <a:normAutofit fontScale="92500" lnSpcReduction="20000"/>
          </a:bodyPr>
          <a:lstStyle/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dirty="0" smtClean="0"/>
              <a:t>A </a:t>
            </a:r>
            <a:r>
              <a:rPr lang="hu-HU" dirty="0"/>
              <a:t>jelentkezők szigorú elbírálásban </a:t>
            </a:r>
            <a:r>
              <a:rPr lang="hu-HU" dirty="0" smtClean="0"/>
              <a:t>részesültek (a </a:t>
            </a:r>
            <a:r>
              <a:rPr lang="hu-HU" dirty="0"/>
              <a:t>mindenkori gyári létszám kb. </a:t>
            </a:r>
            <a:r>
              <a:rPr lang="hu-HU" dirty="0" smtClean="0"/>
              <a:t>8–12 </a:t>
            </a:r>
            <a:r>
              <a:rPr lang="hu-HU" dirty="0"/>
              <a:t>%-a volt csak az egyesület </a:t>
            </a:r>
            <a:r>
              <a:rPr lang="hu-HU" dirty="0" smtClean="0"/>
              <a:t>tagja).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dirty="0" smtClean="0"/>
              <a:t>A rendes tagság </a:t>
            </a:r>
            <a:r>
              <a:rPr lang="hu-HU" b="1" dirty="0" smtClean="0"/>
              <a:t>feltételei</a:t>
            </a:r>
            <a:r>
              <a:rPr lang="hu-HU" dirty="0" smtClean="0"/>
              <a:t>: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24</a:t>
            </a:r>
            <a:r>
              <a:rPr lang="hu-HU" dirty="0"/>
              <a:t>. életévét betöltő férfi </a:t>
            </a:r>
            <a:endParaRPr lang="hu-HU" dirty="0" smtClean="0"/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a </a:t>
            </a:r>
            <a:r>
              <a:rPr lang="hu-HU" dirty="0"/>
              <a:t>Rimánál </a:t>
            </a:r>
            <a:r>
              <a:rPr lang="hu-HU" dirty="0" smtClean="0"/>
              <a:t>áll szolgálatban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józanul él, </a:t>
            </a:r>
            <a:r>
              <a:rPr lang="hu-HU" dirty="0"/>
              <a:t>feddhetetlen </a:t>
            </a:r>
            <a:r>
              <a:rPr lang="hu-HU" dirty="0" smtClean="0"/>
              <a:t>jellemű</a:t>
            </a:r>
            <a:endParaRPr lang="hu-HU" dirty="0"/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hazafiasan gondolkodik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bizonyos </a:t>
            </a:r>
            <a:r>
              <a:rPr lang="hu-HU" dirty="0"/>
              <a:t>alapműveltséggel </a:t>
            </a:r>
            <a:r>
              <a:rPr lang="hu-HU" dirty="0" smtClean="0"/>
              <a:t>rendelkezik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akiért </a:t>
            </a:r>
            <a:r>
              <a:rPr lang="hu-HU" dirty="0"/>
              <a:t>két választmányi tag </a:t>
            </a:r>
            <a:r>
              <a:rPr lang="hu-HU" dirty="0" smtClean="0"/>
              <a:t>kezeskedik</a:t>
            </a:r>
            <a:endParaRPr lang="hu-HU" dirty="0"/>
          </a:p>
          <a:p>
            <a:pPr indent="-274320" fontAlgn="auto"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err="1" smtClean="0"/>
              <a:t>KÖnYVTÁRügy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 rtlCol="0">
            <a:normAutofit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1877: felszólították a községet könyvtár felállítására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A képviselőtestület elhalasztotta arra az időre, amikor a tanügy is rendeződik.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A dualizmus korszakában nem jött létre községi közkönyvtár.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1906. </a:t>
            </a:r>
            <a:r>
              <a:rPr lang="hu-HU" i="1" dirty="0" smtClean="0"/>
              <a:t>Salgótarjáni Lapok</a:t>
            </a:r>
            <a:r>
              <a:rPr lang="hu-HU" dirty="0" smtClean="0"/>
              <a:t>: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dirty="0" smtClean="0"/>
              <a:t>„ideje lenne megszervezni Salgótarjánban is a népkönyvtárat”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71600" y="1412875"/>
            <a:ext cx="6400800" cy="7207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Salgótarjáni Acélgyári </a:t>
            </a:r>
            <a:r>
              <a:rPr lang="hu-HU" dirty="0" smtClean="0"/>
              <a:t>Olvasókör könyvtára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133600"/>
            <a:ext cx="6400800" cy="3743325"/>
          </a:xfrm>
        </p:spPr>
        <p:txBody>
          <a:bodyPr rtlCol="0">
            <a:normAutofit fontScale="85000" lnSpcReduction="10000"/>
          </a:bodyPr>
          <a:lstStyle/>
          <a:p>
            <a:pPr marL="285750" indent="-285750" fontAlgn="auto">
              <a:spcAft>
                <a:spcPts val="0"/>
              </a:spcAft>
              <a:defRPr/>
            </a:pPr>
            <a:r>
              <a:rPr lang="hu-HU" sz="2000" b="1" dirty="0"/>
              <a:t>Adatok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sz="2000" dirty="0"/>
              <a:t>1885: 163 kötet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sz="2000" dirty="0"/>
              <a:t>1905: 2044 kötet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sz="2000" dirty="0"/>
              <a:t>1913: 2314 kötet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sz="2000" b="1" dirty="0"/>
              <a:t>Olvasottsága</a:t>
            </a:r>
            <a:r>
              <a:rPr lang="hu-HU" sz="2000" dirty="0"/>
              <a:t>: 1905: 112 tag 4600 könyv; 1913: 170 tag 7050 könyv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sz="2000" b="1" dirty="0" smtClean="0"/>
              <a:t>Újságok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sz="2000" dirty="0" err="1" smtClean="0"/>
              <a:t>Politisches</a:t>
            </a:r>
            <a:r>
              <a:rPr lang="hu-HU" sz="2000" dirty="0" smtClean="0"/>
              <a:t> </a:t>
            </a:r>
            <a:r>
              <a:rPr lang="hu-HU" sz="2000" dirty="0" err="1" smtClean="0"/>
              <a:t>Volksblatt</a:t>
            </a:r>
            <a:r>
              <a:rPr lang="hu-HU" sz="2000" dirty="0" smtClean="0"/>
              <a:t>, Neues </a:t>
            </a:r>
            <a:r>
              <a:rPr lang="hu-HU" sz="2000" dirty="0" err="1" smtClean="0"/>
              <a:t>Pester</a:t>
            </a:r>
            <a:r>
              <a:rPr lang="hu-HU" sz="2000" dirty="0" smtClean="0"/>
              <a:t> Journal, Pesti Hírlap, Borsszem Jankó, Vasárnapi Újság, Világkrónika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58888" y="1196975"/>
            <a:ext cx="6553200" cy="8636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000" dirty="0"/>
              <a:t>az acélgyári Olvasóegylet nyári </a:t>
            </a:r>
            <a:r>
              <a:rPr lang="hu-HU" sz="2000" dirty="0" smtClean="0"/>
              <a:t>kerthelyisége</a:t>
            </a:r>
            <a:endParaRPr lang="hu-HU" sz="2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565400"/>
            <a:ext cx="6400800" cy="3167063"/>
          </a:xfrm>
        </p:spPr>
        <p:txBody>
          <a:bodyPr rtlCol="0">
            <a:normAutofit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1890. „Kuglizó”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„Amerika” </a:t>
            </a:r>
            <a:r>
              <a:rPr lang="hu-HU" dirty="0"/>
              <a:t>fölött, a domb </a:t>
            </a:r>
            <a:r>
              <a:rPr lang="hu-HU" dirty="0" err="1" smtClean="0"/>
              <a:t>ÉNY-i</a:t>
            </a:r>
            <a:r>
              <a:rPr lang="hu-HU" dirty="0" smtClean="0"/>
              <a:t> </a:t>
            </a:r>
            <a:r>
              <a:rPr lang="hu-HU" dirty="0"/>
              <a:t>tetején építették </a:t>
            </a:r>
            <a:r>
              <a:rPr lang="hu-HU" dirty="0" smtClean="0"/>
              <a:t>(tekepálya, az </a:t>
            </a:r>
            <a:r>
              <a:rPr lang="hu-HU" dirty="0"/>
              <a:t>egész gyártelep </a:t>
            </a:r>
            <a:r>
              <a:rPr lang="hu-HU" dirty="0" smtClean="0"/>
              <a:t>lakóinak </a:t>
            </a:r>
            <a:r>
              <a:rPr lang="hu-HU" dirty="0"/>
              <a:t>kellemes nyáresti szórakozást </a:t>
            </a:r>
            <a:r>
              <a:rPr lang="hu-HU" dirty="0" smtClean="0"/>
              <a:t>biztosított) 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/>
              <a:t>c</a:t>
            </a:r>
            <a:r>
              <a:rPr lang="hu-HU" dirty="0" smtClean="0"/>
              <a:t>sinosodott, </a:t>
            </a:r>
            <a:r>
              <a:rPr lang="hu-HU" dirty="0"/>
              <a:t>nőtt, nagyobbodott, szépült, </a:t>
            </a:r>
            <a:r>
              <a:rPr lang="hu-HU" dirty="0" smtClean="0"/>
              <a:t>kiegészült, a </a:t>
            </a:r>
            <a:r>
              <a:rPr lang="hu-HU" dirty="0"/>
              <a:t>századfordulóra érte el végleges formáját és </a:t>
            </a:r>
            <a:r>
              <a:rPr lang="hu-HU" dirty="0" smtClean="0"/>
              <a:t>felszereltségét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71600" y="1125538"/>
            <a:ext cx="6400800" cy="7191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„Kuglizó”</a:t>
            </a:r>
            <a:endParaRPr lang="hu-HU" dirty="0"/>
          </a:p>
        </p:txBody>
      </p:sp>
      <p:sp>
        <p:nvSpPr>
          <p:cNvPr id="22530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/>
          <a:lstStyle/>
          <a:p>
            <a:endParaRPr lang="hu-HU" smtClean="0"/>
          </a:p>
        </p:txBody>
      </p:sp>
      <p:pic>
        <p:nvPicPr>
          <p:cNvPr id="22531" name="Picture 2" descr="C:\Users\ENIKŐ\Desktop\acel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844675"/>
            <a:ext cx="59055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acélgyári zenekar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 rtlCol="0">
            <a:normAutofit lnSpcReduction="1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1879-től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első </a:t>
            </a:r>
            <a:r>
              <a:rPr lang="hu-HU" dirty="0"/>
              <a:t>karmestere Beer </a:t>
            </a:r>
            <a:r>
              <a:rPr lang="hu-HU" dirty="0" smtClean="0"/>
              <a:t>József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az </a:t>
            </a:r>
            <a:r>
              <a:rPr lang="hu-HU" dirty="0"/>
              <a:t>Olvasóegylet farsangi, húsvéti, pünkösdi, szilveszteri mulatságain működött </a:t>
            </a:r>
            <a:r>
              <a:rPr lang="hu-HU" dirty="0" smtClean="0"/>
              <a:t>közre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ünnepségeken: </a:t>
            </a:r>
            <a:r>
              <a:rPr lang="hu-HU" dirty="0"/>
              <a:t>avatáson, temetésen, egyházi összejövetelen, </a:t>
            </a:r>
            <a:r>
              <a:rPr lang="hu-HU" dirty="0" smtClean="0"/>
              <a:t>színielőadáson stb.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/>
              <a:t>z</a:t>
            </a:r>
            <a:r>
              <a:rPr lang="hu-HU" dirty="0" smtClean="0"/>
              <a:t>enealap (a dolgozók fizetésének 0,5 %-a)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további egyletek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258888" y="2420938"/>
            <a:ext cx="6513512" cy="3529012"/>
          </a:xfrm>
        </p:spPr>
        <p:txBody>
          <a:bodyPr rtlCol="0">
            <a:normAutofit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sz="2800" dirty="0" smtClean="0"/>
              <a:t> Salgótarjáni </a:t>
            </a:r>
            <a:r>
              <a:rPr lang="hu-HU" sz="2800" dirty="0" err="1" smtClean="0"/>
              <a:t>Casinó</a:t>
            </a:r>
            <a:r>
              <a:rPr lang="hu-HU" sz="2800" dirty="0" smtClean="0"/>
              <a:t> Egylet (1876)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sz="2800" dirty="0" smtClean="0"/>
              <a:t> Salgótarjáni Polgári Kör (1885)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sz="2800" dirty="0" smtClean="0"/>
              <a:t> Salgótarjáni Dalkör (1898)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sz="2800" dirty="0" smtClean="0"/>
              <a:t> MÁV altiszti olvasókör (1899)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kaszinóegyletek</a:t>
            </a:r>
            <a:endParaRPr lang="hu-HU" dirty="0"/>
          </a:p>
        </p:txBody>
      </p:sp>
      <p:sp>
        <p:nvSpPr>
          <p:cNvPr id="25602" name="Tartalom helye 2"/>
          <p:cNvSpPr>
            <a:spLocks noGrp="1"/>
          </p:cNvSpPr>
          <p:nvPr>
            <p:ph idx="1"/>
          </p:nvPr>
        </p:nvSpPr>
        <p:spPr>
          <a:xfrm>
            <a:off x="1371600" y="2060575"/>
            <a:ext cx="6400800" cy="3744913"/>
          </a:xfrm>
        </p:spPr>
        <p:txBody>
          <a:bodyPr/>
          <a:lstStyle/>
          <a:p>
            <a:pPr indent="0">
              <a:buFont typeface="Wingdings" pitchFamily="2" charset="2"/>
              <a:buNone/>
            </a:pPr>
            <a:r>
              <a:rPr lang="hu-HU" smtClean="0"/>
              <a:t>Céljuk:</a:t>
            </a:r>
          </a:p>
          <a:p>
            <a:pPr indent="0">
              <a:buFont typeface="Wingdings" pitchFamily="2" charset="2"/>
              <a:buNone/>
            </a:pPr>
            <a:r>
              <a:rPr lang="hu-HU" smtClean="0"/>
              <a:t>„a művelt, szívélyes kedélynemesítő, élvezetes társalgás”</a:t>
            </a:r>
          </a:p>
          <a:p>
            <a:pPr indent="0">
              <a:buFont typeface="Wingdings" pitchFamily="2" charset="2"/>
              <a:buNone/>
            </a:pPr>
            <a:r>
              <a:rPr lang="hu-HU" smtClean="0"/>
              <a:t>„minden viszály, kedvetlenség kiküszöbölése”</a:t>
            </a:r>
          </a:p>
          <a:p>
            <a:pPr indent="0">
              <a:buFont typeface="Wingdings" pitchFamily="2" charset="2"/>
              <a:buNone/>
            </a:pPr>
            <a:r>
              <a:rPr lang="hu-HU" smtClean="0"/>
              <a:t>		(A Salgótarjáni Casinó Egylet alapszabálya)</a:t>
            </a:r>
          </a:p>
          <a:p>
            <a:pPr indent="0">
              <a:buFont typeface="Wingdings" pitchFamily="2" charset="2"/>
              <a:buNone/>
            </a:pPr>
            <a:r>
              <a:rPr lang="hu-HU" smtClean="0"/>
              <a:t>Az igazi kaszinói hangulatot</a:t>
            </a:r>
          </a:p>
          <a:p>
            <a:pPr indent="0">
              <a:buFont typeface="Wingdings" pitchFamily="2" charset="2"/>
              <a:buNone/>
            </a:pPr>
            <a:r>
              <a:rPr lang="hu-HU" smtClean="0"/>
              <a:t>„a kártyaasztalok körül ülők játékbani buzgósága, az asztalok ütögetése, a dohányfüst, a bemondások tréfái stb. adják meg”</a:t>
            </a:r>
          </a:p>
          <a:p>
            <a:pPr indent="0">
              <a:buFont typeface="Wingdings" pitchFamily="2" charset="2"/>
              <a:buNone/>
            </a:pPr>
            <a:r>
              <a:rPr lang="hu-HU" smtClean="0"/>
              <a:t>		(Acélgyári Tiszti Casinó története)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/>
              <a:t>további egyletek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349500"/>
            <a:ext cx="6400800" cy="3382963"/>
          </a:xfrm>
        </p:spPr>
        <p:txBody>
          <a:bodyPr rtlCol="0">
            <a:normAutofit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sz="2000" dirty="0"/>
              <a:t>Salgótarjáni Kőszénbánya Rt. Bányatelepének altiszti köre (1905)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sz="2000" dirty="0"/>
              <a:t>Palackgyár munkásainak </a:t>
            </a:r>
            <a:r>
              <a:rPr lang="hu-HU" sz="2000" dirty="0" err="1"/>
              <a:t>társasegylete</a:t>
            </a:r>
            <a:r>
              <a:rPr lang="hu-HU" sz="2000" dirty="0"/>
              <a:t> (1906)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sz="2000" dirty="0"/>
              <a:t>Hirsch és Frank alkalmazottainak olvasóköre (1912)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sz="2000" dirty="0" smtClean="0"/>
              <a:t>Céljuk</a:t>
            </a:r>
            <a:r>
              <a:rPr lang="hu-HU" sz="2000" dirty="0"/>
              <a:t>: összejövetelek, társas rendezvények, mulatságok szervezése.</a:t>
            </a:r>
          </a:p>
          <a:p>
            <a:pPr indent="-274320" fontAlgn="auto"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Színházi élet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 rtlCol="0">
            <a:normAutofit fontScale="85000" lnSpcReduction="2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dirty="0"/>
              <a:t>a</a:t>
            </a:r>
            <a:r>
              <a:rPr lang="hu-HU" dirty="0" smtClean="0"/>
              <a:t> századfordulóig: rendszeres színházi előadásokat nem tartottak </a:t>
            </a:r>
            <a:r>
              <a:rPr lang="hu-HU" dirty="0" err="1" smtClean="0"/>
              <a:t>St.-ban</a:t>
            </a:r>
            <a:endParaRPr lang="hu-HU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/>
              <a:t>g</a:t>
            </a:r>
            <a:r>
              <a:rPr lang="hu-HU" dirty="0" smtClean="0"/>
              <a:t>yári műkedvelő színielőadások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dirty="0" smtClean="0"/>
              <a:t>(pl. 1882: német nyelvű színielőadás) – kritika: „nekünk nem németesíteni, de magyarosítani kellene a krajnaiakat” (</a:t>
            </a:r>
            <a:r>
              <a:rPr lang="hu-HU" i="1" dirty="0" smtClean="0"/>
              <a:t>Salgó-Tarján</a:t>
            </a:r>
            <a:r>
              <a:rPr lang="hu-HU" dirty="0" smtClean="0"/>
              <a:t>)</a:t>
            </a:r>
          </a:p>
          <a:p>
            <a:pPr marL="285750" indent="-285750" fontAlgn="auto">
              <a:spcAft>
                <a:spcPts val="0"/>
              </a:spcAft>
              <a:defRPr/>
            </a:pPr>
            <a:r>
              <a:rPr lang="hu-HU" dirty="0"/>
              <a:t>a</a:t>
            </a:r>
            <a:r>
              <a:rPr lang="hu-HU" dirty="0" smtClean="0"/>
              <a:t> századforduló után: vidéki színtársulatok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Polgár Béla </a:t>
            </a:r>
            <a:r>
              <a:rPr lang="hu-HU" dirty="0" err="1" smtClean="0"/>
              <a:t>színiigazgató</a:t>
            </a:r>
            <a:r>
              <a:rPr lang="hu-HU" dirty="0" smtClean="0"/>
              <a:t> társulata (1902: Lotti ezredesei, Katalin, Svihákok, Bolondok; operettek; színművek)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u-HU" dirty="0" smtClean="0"/>
              <a:t>Polgár Béla a tarjáni közönséget a „legnehezebbek” közé sorolta (ált. üres nézőtér)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filmelőadások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 rtlCol="0">
            <a:normAutofit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1902. első tudósítás mozgóképszínház működéséről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dirty="0" smtClean="0"/>
              <a:t>Helyszín: piactér; filmek: </a:t>
            </a:r>
            <a:r>
              <a:rPr lang="hu-HU" dirty="0" err="1" smtClean="0"/>
              <a:t>angol-bur</a:t>
            </a:r>
            <a:r>
              <a:rPr lang="hu-HU" dirty="0" smtClean="0"/>
              <a:t> háború képei; tréfás jelenetek</a:t>
            </a:r>
          </a:p>
          <a:p>
            <a:pPr marL="285750" indent="-285750" fontAlgn="auto">
              <a:spcAft>
                <a:spcPts val="0"/>
              </a:spcAft>
              <a:defRPr/>
            </a:pPr>
            <a:r>
              <a:rPr lang="hu-HU" dirty="0" smtClean="0"/>
              <a:t>1907. </a:t>
            </a:r>
            <a:r>
              <a:rPr lang="hu-HU" dirty="0" err="1" smtClean="0"/>
              <a:t>Tepli-féle</a:t>
            </a:r>
            <a:r>
              <a:rPr lang="hu-HU" dirty="0" smtClean="0"/>
              <a:t> mozi: St. </a:t>
            </a:r>
            <a:r>
              <a:rPr lang="hu-HU" dirty="0"/>
              <a:t>e</a:t>
            </a:r>
            <a:r>
              <a:rPr lang="hu-HU" dirty="0" smtClean="0"/>
              <a:t>lső állandó villamos mozgófénykép-színházát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hu-HU" dirty="0" smtClean="0"/>
              <a:t>Helye: Fő utcai Mandl-féle ház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A kor sajtója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 rtlCol="0">
            <a:normAutofit fontScale="92500" lnSpcReduction="1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A dualizmus korában állandó napilap nem volt Salgótarjánban.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Hetilapkísérletek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1882-3: </a:t>
            </a:r>
            <a:r>
              <a:rPr lang="hu-HU" i="1" dirty="0" smtClean="0"/>
              <a:t>Salgó-Tarján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1897</a:t>
            </a:r>
            <a:r>
              <a:rPr lang="hu-HU" i="1" dirty="0" smtClean="0"/>
              <a:t>: Salgótarján és Vidéke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1902–1907</a:t>
            </a:r>
            <a:r>
              <a:rPr lang="hu-HU" i="1" dirty="0" smtClean="0"/>
              <a:t>: Salgótarjáni Lapok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1905–1909</a:t>
            </a:r>
            <a:r>
              <a:rPr lang="hu-HU" i="1" dirty="0" smtClean="0"/>
              <a:t>: Salgótarjáni Hírlap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hu-HU" dirty="0" smtClean="0"/>
              <a:t>1908–1912</a:t>
            </a:r>
            <a:r>
              <a:rPr lang="hu-HU" i="1" dirty="0" smtClean="0"/>
              <a:t>: Salgótarján és Vidéke</a:t>
            </a:r>
          </a:p>
          <a:p>
            <a:pPr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hu-H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71600" y="1341438"/>
            <a:ext cx="6400800" cy="7921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Komjáthy Jenő</a:t>
            </a:r>
            <a:br>
              <a:rPr lang="hu-HU" dirty="0" smtClean="0"/>
            </a:br>
            <a:r>
              <a:rPr lang="hu-HU" dirty="0" smtClean="0"/>
              <a:t>(1858–1895)</a:t>
            </a:r>
            <a:endParaRPr lang="hu-HU" dirty="0"/>
          </a:p>
        </p:txBody>
      </p:sp>
      <p:sp>
        <p:nvSpPr>
          <p:cNvPr id="30722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/>
          <a:lstStyle/>
          <a:p>
            <a:endParaRPr lang="hu-HU" smtClean="0"/>
          </a:p>
        </p:txBody>
      </p:sp>
      <p:pic>
        <p:nvPicPr>
          <p:cNvPr id="30723" name="Picture 2" descr="C:\Users\ENIKŐ\Desktop\200px-Komjath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2349500"/>
            <a:ext cx="2540000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8382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Madách Aladár</a:t>
            </a:r>
            <a:br>
              <a:rPr lang="hu-HU" dirty="0" smtClean="0"/>
            </a:br>
            <a:r>
              <a:rPr lang="hu-HU" dirty="0" smtClean="0"/>
              <a:t>(1848–1908)</a:t>
            </a:r>
            <a:endParaRPr lang="hu-HU" dirty="0"/>
          </a:p>
        </p:txBody>
      </p:sp>
      <p:sp>
        <p:nvSpPr>
          <p:cNvPr id="31746" name="Tartalom helye 2"/>
          <p:cNvSpPr>
            <a:spLocks noGrp="1"/>
          </p:cNvSpPr>
          <p:nvPr>
            <p:ph idx="1"/>
          </p:nvPr>
        </p:nvSpPr>
        <p:spPr>
          <a:xfrm>
            <a:off x="1371600" y="2565400"/>
            <a:ext cx="6400800" cy="2921000"/>
          </a:xfrm>
        </p:spPr>
        <p:txBody>
          <a:bodyPr/>
          <a:lstStyle/>
          <a:p>
            <a:pPr indent="0">
              <a:buFont typeface="Wingdings" pitchFamily="2" charset="2"/>
              <a:buNone/>
            </a:pPr>
            <a:endParaRPr lang="hu-HU" smtClean="0"/>
          </a:p>
        </p:txBody>
      </p:sp>
      <p:pic>
        <p:nvPicPr>
          <p:cNvPr id="31747" name="Picture 2" descr="C:\Users\ENIKŐ\Desktop\10fiamadachalad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2205038"/>
            <a:ext cx="236537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Veres </a:t>
            </a:r>
            <a:r>
              <a:rPr lang="hu-HU" dirty="0" err="1" smtClean="0"/>
              <a:t>pálné</a:t>
            </a:r>
            <a:endParaRPr lang="hu-HU" dirty="0"/>
          </a:p>
        </p:txBody>
      </p:sp>
      <p:sp>
        <p:nvSpPr>
          <p:cNvPr id="32770" name="Tartalom helye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0"/>
          </a:xfrm>
        </p:spPr>
        <p:txBody>
          <a:bodyPr/>
          <a:lstStyle/>
          <a:p>
            <a:pPr indent="0">
              <a:buFont typeface="Wingdings" pitchFamily="2" charset="2"/>
              <a:buNone/>
            </a:pPr>
            <a:endParaRPr lang="hu-HU" smtClean="0"/>
          </a:p>
        </p:txBody>
      </p:sp>
      <p:pic>
        <p:nvPicPr>
          <p:cNvPr id="32771" name="Picture 2" descr="C:\Users\ENIKŐ\Desktop\Veres pné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2060575"/>
            <a:ext cx="2808287" cy="364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vat">
  <a:themeElements>
    <a:clrScheme name="Divat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Szmoking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Divat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1258</TotalTime>
  <Words>458</Words>
  <Application>Microsoft Office PowerPoint</Application>
  <PresentationFormat>Diavetítés a képernyőre (4:3 oldalarány)</PresentationFormat>
  <Paragraphs>92</Paragraphs>
  <Slides>20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Tervezősablon</vt:lpstr>
      </vt:variant>
      <vt:variant>
        <vt:i4>8</vt:i4>
      </vt:variant>
      <vt:variant>
        <vt:lpstr>Diacímek</vt:lpstr>
      </vt:variant>
      <vt:variant>
        <vt:i4>20</vt:i4>
      </vt:variant>
    </vt:vector>
  </HeadingPairs>
  <TitlesOfParts>
    <vt:vector size="32" baseType="lpstr">
      <vt:lpstr>Garamond</vt:lpstr>
      <vt:lpstr>Arial</vt:lpstr>
      <vt:lpstr>Wingdings</vt:lpstr>
      <vt:lpstr>Calibri</vt:lpstr>
      <vt:lpstr>Divat</vt:lpstr>
      <vt:lpstr>Divat</vt:lpstr>
      <vt:lpstr>Divat</vt:lpstr>
      <vt:lpstr>Divat</vt:lpstr>
      <vt:lpstr>Divat</vt:lpstr>
      <vt:lpstr>Divat</vt:lpstr>
      <vt:lpstr>Divat</vt:lpstr>
      <vt:lpstr>Divat</vt:lpstr>
      <vt:lpstr>A DUALIZMUSKORI MŰVELŐDÉS NÓGRÁDBAN</vt:lpstr>
      <vt:lpstr>BALASSAGYARMAT</vt:lpstr>
      <vt:lpstr>SALGÓTARJÁN ACÉLGYÁRI TISZTI KASZINÓ (1889)</vt:lpstr>
      <vt:lpstr>EGYLETEK, EGYESÜLETEK</vt:lpstr>
      <vt:lpstr>OLVASÓEGYLET</vt:lpstr>
      <vt:lpstr>OLVASÓEGYLET</vt:lpstr>
      <vt:lpstr>KÖNYVTÁRÜGY</vt:lpstr>
      <vt:lpstr>SALGÓTARJÁNI ACÉLGYÁRI OLVASÓKÖR KÖNYVTÁRA</vt:lpstr>
      <vt:lpstr>AZ ACÉLGYÁRI OLVASÓEGYLET NYÁRI KERTHELYISÉGE</vt:lpstr>
      <vt:lpstr>„KUGLIZÓ”</vt:lpstr>
      <vt:lpstr>ACÉLGYÁRI ZENEKAR</vt:lpstr>
      <vt:lpstr>TOVÁBBI EGYLETEK</vt:lpstr>
      <vt:lpstr>A KASZINÓEGYLETEK</vt:lpstr>
      <vt:lpstr>TOVÁBBI EGYLETEK</vt:lpstr>
      <vt:lpstr>SZÍNHÁZI ÉLET</vt:lpstr>
      <vt:lpstr>FILMELŐADÁSOK</vt:lpstr>
      <vt:lpstr>A KOR SAJTÓJA</vt:lpstr>
      <vt:lpstr>KOMJÁTHY JENŐ (1858–1895)</vt:lpstr>
      <vt:lpstr>MADÁCH ALADÁR (1848–1908)</vt:lpstr>
      <vt:lpstr>VERES PÁLNÉ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dualizmus kori művelődés Nógrádban</dc:title>
  <dc:creator>ENIKŐ</dc:creator>
  <cp:lastModifiedBy>NML-Digitalizalo</cp:lastModifiedBy>
  <cp:revision>29</cp:revision>
  <dcterms:created xsi:type="dcterms:W3CDTF">2017-09-08T17:16:01Z</dcterms:created>
  <dcterms:modified xsi:type="dcterms:W3CDTF">2017-10-02T10:55:12Z</dcterms:modified>
</cp:coreProperties>
</file>