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98" r:id="rId3"/>
    <p:sldId id="324" r:id="rId4"/>
    <p:sldId id="327" r:id="rId5"/>
    <p:sldId id="302" r:id="rId6"/>
    <p:sldId id="328" r:id="rId7"/>
    <p:sldId id="305" r:id="rId8"/>
    <p:sldId id="316" r:id="rId9"/>
    <p:sldId id="319" r:id="rId10"/>
    <p:sldId id="330" r:id="rId11"/>
    <p:sldId id="333" r:id="rId12"/>
    <p:sldId id="331" r:id="rId13"/>
    <p:sldId id="343" r:id="rId14"/>
    <p:sldId id="342" r:id="rId15"/>
    <p:sldId id="334" r:id="rId16"/>
    <p:sldId id="332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 horzBarState="maximized"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81927-3937-8546-A2FD-4C135970DF6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72F47-6A26-444F-A793-A3B016F0722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8F7C0-5359-3544-A62A-E8695EA7D2C1}" type="datetimeFigureOut">
              <a:rPr lang="fr-FR" smtClean="0"/>
              <a:pPr/>
              <a:t>22/10/16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806C8-3635-6C4B-B4A1-F7E342490837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df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df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70150"/>
            <a:ext cx="7772400" cy="5157268"/>
          </a:xfrm>
        </p:spPr>
        <p:txBody>
          <a:bodyPr>
            <a:noAutofit/>
          </a:bodyPr>
          <a:lstStyle/>
          <a:p>
            <a:r>
              <a:rPr lang="fr-FR" sz="7000" b="1" dirty="0" smtClean="0"/>
              <a:t>La généalogie</a:t>
            </a:r>
            <a:br>
              <a:rPr lang="fr-FR" sz="7000" b="1" dirty="0" smtClean="0"/>
            </a:br>
            <a:r>
              <a:rPr lang="fr-FR" sz="7000" b="1" dirty="0" smtClean="0"/>
              <a:t>et </a:t>
            </a:r>
            <a:r>
              <a:rPr lang="fr-FR" sz="7000" b="1" dirty="0" smtClean="0"/>
              <a:t>s</a:t>
            </a:r>
            <a:r>
              <a:rPr lang="fr-FR" sz="7000" b="1" dirty="0" smtClean="0"/>
              <a:t>es livres</a:t>
            </a:r>
            <a:br>
              <a:rPr lang="fr-FR" sz="7000" b="1" dirty="0" smtClean="0"/>
            </a:br>
            <a:r>
              <a:rPr lang="fr-FR" sz="7000" b="1" dirty="0" smtClean="0"/>
              <a:t>en France</a:t>
            </a:r>
            <a:r>
              <a:rPr lang="fr-FR" sz="4800" b="1" dirty="0" smtClean="0"/>
              <a:t/>
            </a:r>
            <a:br>
              <a:rPr lang="fr-FR" sz="4800" b="1" dirty="0" smtClean="0"/>
            </a:br>
            <a:r>
              <a:rPr lang="fr-FR" sz="4800" b="1" dirty="0" smtClean="0"/>
              <a:t/>
            </a:r>
            <a:br>
              <a:rPr lang="fr-FR" sz="4800" b="1" dirty="0" smtClean="0"/>
            </a:br>
            <a:r>
              <a:rPr lang="fr-FR" sz="2800" dirty="0" smtClean="0">
                <a:solidFill>
                  <a:srgbClr val="FF0000"/>
                </a:solidFill>
              </a:rPr>
              <a:t>Marie-Odile Mergnac</a:t>
            </a:r>
            <a:endParaRPr lang="fr-FR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7944"/>
          </a:xfrm>
        </p:spPr>
        <p:txBody>
          <a:bodyPr>
            <a:normAutofit/>
          </a:bodyPr>
          <a:lstStyle/>
          <a:p>
            <a:r>
              <a:rPr lang="fr-FR" dirty="0" smtClean="0"/>
              <a:t>Les pratiquent évoluent : </a:t>
            </a:r>
            <a:br>
              <a:rPr lang="fr-FR" dirty="0" smtClean="0"/>
            </a:br>
            <a:r>
              <a:rPr lang="fr-FR" dirty="0" smtClean="0"/>
              <a:t>le  généalogiste devient biographe</a:t>
            </a:r>
            <a:endParaRPr lang="fr-FR" dirty="0"/>
          </a:p>
        </p:txBody>
      </p:sp>
      <p:pic>
        <p:nvPicPr>
          <p:cNvPr id="16" name="Image 15" descr="Capture d’écran 2016-10-22 à 23.42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7944"/>
            <a:ext cx="7251170" cy="4874557"/>
          </a:xfrm>
          <a:prstGeom prst="rect">
            <a:avLst/>
          </a:prstGeom>
        </p:spPr>
      </p:pic>
      <p:pic>
        <p:nvPicPr>
          <p:cNvPr id="17" name="Image 16" descr="Capture d’écran 2016-10-22 à 23.35.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0" y="3095094"/>
            <a:ext cx="2159000" cy="3101532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3627"/>
          </a:xfrm>
        </p:spPr>
        <p:txBody>
          <a:bodyPr>
            <a:normAutofit/>
          </a:bodyPr>
          <a:lstStyle/>
          <a:p>
            <a:r>
              <a:rPr lang="fr-FR" dirty="0" smtClean="0"/>
              <a:t>D’où des recherches plus thématiques</a:t>
            </a:r>
            <a:endParaRPr lang="fr-FR" dirty="0"/>
          </a:p>
        </p:txBody>
      </p:sp>
      <p:pic>
        <p:nvPicPr>
          <p:cNvPr id="7" name="Image 6" descr="Capture d’écran 2015-01-15 à 17.49.12.png"/>
          <p:cNvPicPr>
            <a:picLocks noChangeAspect="1"/>
          </p:cNvPicPr>
          <p:nvPr/>
        </p:nvPicPr>
        <p:blipFill>
          <a:blip r:embed="rId2"/>
          <a:srcRect l="4726" t="5753" r="7401" b="4360"/>
          <a:stretch>
            <a:fillRect/>
          </a:stretch>
        </p:blipFill>
        <p:spPr>
          <a:xfrm>
            <a:off x="271255" y="1034152"/>
            <a:ext cx="1750813" cy="250818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8" name="Image 7" descr="Capture d’écran 2015-01-15 à 17.47.57.png"/>
          <p:cNvPicPr>
            <a:picLocks noChangeAspect="1"/>
          </p:cNvPicPr>
          <p:nvPr/>
        </p:nvPicPr>
        <p:blipFill>
          <a:blip r:embed="rId3"/>
          <a:srcRect l="3951" t="5573" r="7440" b="5438"/>
          <a:stretch>
            <a:fillRect/>
          </a:stretch>
        </p:blipFill>
        <p:spPr>
          <a:xfrm>
            <a:off x="2502927" y="1034152"/>
            <a:ext cx="1782116" cy="250818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9" name="Image 8" descr="Capture d’écran 2015-01-15 à 17.47.28.png"/>
          <p:cNvPicPr>
            <a:picLocks noChangeAspect="1"/>
          </p:cNvPicPr>
          <p:nvPr/>
        </p:nvPicPr>
        <p:blipFill>
          <a:blip r:embed="rId4"/>
          <a:srcRect l="5171" t="3416" r="6075" b="4360"/>
          <a:stretch>
            <a:fillRect/>
          </a:stretch>
        </p:blipFill>
        <p:spPr>
          <a:xfrm>
            <a:off x="4744739" y="1034152"/>
            <a:ext cx="1740672" cy="250818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0" name="Image 9" descr="Capture d’écran 2015-01-15 à 17.46.43.png"/>
          <p:cNvPicPr>
            <a:picLocks noChangeAspect="1"/>
          </p:cNvPicPr>
          <p:nvPr/>
        </p:nvPicPr>
        <p:blipFill>
          <a:blip r:embed="rId5"/>
          <a:srcRect l="4808" t="3596" r="3479" b="3820"/>
          <a:stretch>
            <a:fillRect/>
          </a:stretch>
        </p:blipFill>
        <p:spPr>
          <a:xfrm>
            <a:off x="6904622" y="1026528"/>
            <a:ext cx="1812463" cy="2515811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1" name="Image 10" descr="Capture d’écran 2015-01-15 à 17.45.58.png"/>
          <p:cNvPicPr>
            <a:picLocks noChangeAspect="1"/>
          </p:cNvPicPr>
          <p:nvPr/>
        </p:nvPicPr>
        <p:blipFill>
          <a:blip r:embed="rId6"/>
          <a:srcRect l="3368" t="3775" r="5544" b="4360"/>
          <a:stretch>
            <a:fillRect/>
          </a:stretch>
        </p:blipFill>
        <p:spPr>
          <a:xfrm>
            <a:off x="1136054" y="3894478"/>
            <a:ext cx="1772028" cy="250818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2" name="Image 11" descr="Capture d’écran 2015-01-15 à 17.50.57.png"/>
          <p:cNvPicPr>
            <a:picLocks noChangeAspect="1"/>
          </p:cNvPicPr>
          <p:nvPr/>
        </p:nvPicPr>
        <p:blipFill>
          <a:blip r:embed="rId7"/>
          <a:srcRect l="4925" t="3416" r="6072" b="3461"/>
          <a:stretch>
            <a:fillRect/>
          </a:stretch>
        </p:blipFill>
        <p:spPr>
          <a:xfrm>
            <a:off x="3674246" y="3894353"/>
            <a:ext cx="1738484" cy="2508312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3" name="Image 12" descr="Poilu-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l="3313" t="2414" b="2934"/>
              <a:stretch>
                <a:fillRect/>
              </a:stretch>
            </p:blipFill>
          </mc:Choice>
          <mc:Fallback>
            <p:blipFill>
              <a:blip r:embed="rId9"/>
              <a:srcRect l="3313" t="2414" b="2934"/>
              <a:stretch>
                <a:fillRect/>
              </a:stretch>
            </p:blipFill>
          </mc:Fallback>
        </mc:AlternateContent>
        <p:spPr>
          <a:xfrm>
            <a:off x="5987636" y="3868216"/>
            <a:ext cx="1833972" cy="2534449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3627"/>
          </a:xfrm>
        </p:spPr>
        <p:txBody>
          <a:bodyPr>
            <a:normAutofit/>
          </a:bodyPr>
          <a:lstStyle/>
          <a:p>
            <a:r>
              <a:rPr lang="fr-FR" dirty="0" smtClean="0"/>
              <a:t>En essor : la généalogie des maisons…</a:t>
            </a:r>
            <a:endParaRPr lang="fr-FR" dirty="0"/>
          </a:p>
        </p:txBody>
      </p:sp>
      <p:pic>
        <p:nvPicPr>
          <p:cNvPr id="4" name="Image 3" descr="Capture d’écran 2016-01-29 à 21.41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217" y="1049235"/>
            <a:ext cx="4090601" cy="5429786"/>
          </a:xfrm>
          <a:prstGeom prst="rect">
            <a:avLst/>
          </a:prstGeom>
        </p:spPr>
      </p:pic>
      <p:pic>
        <p:nvPicPr>
          <p:cNvPr id="6" name="Image 5" descr="Capture d’écran 2015-01-15 à 17.31.06.png"/>
          <p:cNvPicPr>
            <a:picLocks noChangeAspect="1"/>
          </p:cNvPicPr>
          <p:nvPr/>
        </p:nvPicPr>
        <p:blipFill>
          <a:blip r:embed="rId3"/>
          <a:srcRect l="3812" t="5213" r="8744" b="5526"/>
          <a:stretch>
            <a:fillRect/>
          </a:stretch>
        </p:blipFill>
        <p:spPr>
          <a:xfrm>
            <a:off x="304240" y="1936923"/>
            <a:ext cx="1905604" cy="2718679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7" name="Image 6" descr="Capture d’écran 2015-01-15 à 17.43.36.png"/>
          <p:cNvPicPr>
            <a:picLocks noChangeAspect="1"/>
          </p:cNvPicPr>
          <p:nvPr/>
        </p:nvPicPr>
        <p:blipFill>
          <a:blip r:embed="rId4"/>
          <a:srcRect l="3613" t="5933" r="7324" b="5526"/>
          <a:stretch>
            <a:fillRect/>
          </a:stretch>
        </p:blipFill>
        <p:spPr>
          <a:xfrm>
            <a:off x="2485362" y="1345131"/>
            <a:ext cx="1945894" cy="2730258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8" name="Image 7" descr="Capture d’écran 2016-06-14 à 15.41.3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027" y="3767914"/>
            <a:ext cx="2029932" cy="2777364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39755"/>
          </a:xfrm>
        </p:spPr>
        <p:txBody>
          <a:bodyPr>
            <a:normAutofit/>
          </a:bodyPr>
          <a:lstStyle/>
          <a:p>
            <a:r>
              <a:rPr lang="fr-FR" dirty="0" smtClean="0"/>
              <a:t>… les ouvrages sur les outils </a:t>
            </a:r>
            <a:br>
              <a:rPr lang="fr-FR" dirty="0" smtClean="0"/>
            </a:br>
            <a:r>
              <a:rPr lang="fr-FR" dirty="0" smtClean="0"/>
              <a:t>comme Internet…</a:t>
            </a:r>
            <a:endParaRPr lang="fr-FR" dirty="0"/>
          </a:p>
        </p:txBody>
      </p:sp>
      <p:pic>
        <p:nvPicPr>
          <p:cNvPr id="6" name="Image 5" descr="Capture d’écran 2016-10-23 à 00.08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07" y="1639755"/>
            <a:ext cx="6055666" cy="5219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2622"/>
          </a:xfrm>
        </p:spPr>
        <p:txBody>
          <a:bodyPr>
            <a:normAutofit/>
          </a:bodyPr>
          <a:lstStyle/>
          <a:p>
            <a:r>
              <a:rPr lang="fr-FR" dirty="0" smtClean="0"/>
              <a:t>… la paléographie…</a:t>
            </a:r>
            <a:endParaRPr lang="fr-FR" dirty="0"/>
          </a:p>
        </p:txBody>
      </p:sp>
      <p:pic>
        <p:nvPicPr>
          <p:cNvPr id="4" name="Image 3" descr="Capture d’écran 2016-10-23 à 00.13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07" y="1023306"/>
            <a:ext cx="6941611" cy="5586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39755"/>
          </a:xfrm>
        </p:spPr>
        <p:txBody>
          <a:bodyPr>
            <a:normAutofit/>
          </a:bodyPr>
          <a:lstStyle/>
          <a:p>
            <a:r>
              <a:rPr lang="fr-FR" dirty="0" smtClean="0"/>
              <a:t>… ou la conservation des papiers </a:t>
            </a:r>
            <a:br>
              <a:rPr lang="fr-FR" dirty="0" smtClean="0"/>
            </a:br>
            <a:r>
              <a:rPr lang="fr-FR" dirty="0" smtClean="0"/>
              <a:t>et photos de famille</a:t>
            </a:r>
            <a:endParaRPr lang="fr-FR" dirty="0"/>
          </a:p>
        </p:txBody>
      </p:sp>
      <p:pic>
        <p:nvPicPr>
          <p:cNvPr id="9" name="Image 8" descr="Capture d’écran 2016-10-23 à 00.25.33.png"/>
          <p:cNvPicPr>
            <a:picLocks noChangeAspect="1"/>
          </p:cNvPicPr>
          <p:nvPr/>
        </p:nvPicPr>
        <p:blipFill>
          <a:blip r:embed="rId2"/>
          <a:srcRect l="3704" t="17544" r="3657" b="3958"/>
          <a:stretch>
            <a:fillRect/>
          </a:stretch>
        </p:blipFill>
        <p:spPr>
          <a:xfrm>
            <a:off x="4697607" y="1639756"/>
            <a:ext cx="3107080" cy="2432380"/>
          </a:xfrm>
          <a:prstGeom prst="rect">
            <a:avLst/>
          </a:prstGeom>
        </p:spPr>
      </p:pic>
      <p:pic>
        <p:nvPicPr>
          <p:cNvPr id="10" name="Image 9" descr="Capture d’écran 2016-10-23 à 00.27.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333" y="1646310"/>
            <a:ext cx="2707579" cy="2425826"/>
          </a:xfrm>
          <a:prstGeom prst="rect">
            <a:avLst/>
          </a:prstGeom>
        </p:spPr>
      </p:pic>
      <p:pic>
        <p:nvPicPr>
          <p:cNvPr id="11" name="Image 10" descr="Capture d’écran 2016-10-23 à 00.29.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7598"/>
            <a:ext cx="9156330" cy="2919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6987"/>
            <a:ext cx="8229600" cy="130145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D’une pratique solitaire </a:t>
            </a:r>
            <a:br>
              <a:rPr lang="fr-FR" dirty="0" smtClean="0"/>
            </a:br>
            <a:r>
              <a:rPr lang="fr-FR" dirty="0" smtClean="0"/>
              <a:t>vers un partage familial et associatif ?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40790" y="1872111"/>
            <a:ext cx="8229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•</a:t>
            </a:r>
            <a:r>
              <a:rPr lang="fr-FR" dirty="0" smtClean="0"/>
              <a:t> Multiplication des cousinades (le mot est entré dans le dictionnaire en 2012).</a:t>
            </a:r>
          </a:p>
          <a:p>
            <a:r>
              <a:rPr lang="fr-FR" dirty="0" smtClean="0"/>
              <a:t>• Multiplication des blogs et des sites familiaux</a:t>
            </a:r>
          </a:p>
          <a:p>
            <a:endParaRPr lang="fr-FR" dirty="0"/>
          </a:p>
        </p:txBody>
      </p:sp>
      <p:pic>
        <p:nvPicPr>
          <p:cNvPr id="5" name="Image 4" descr="Capture d’écran 2016-10-23 à 00.42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7363"/>
            <a:ext cx="9144000" cy="3141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7557"/>
          </a:xfrm>
        </p:spPr>
        <p:txBody>
          <a:bodyPr>
            <a:normAutofit/>
          </a:bodyPr>
          <a:lstStyle/>
          <a:p>
            <a:r>
              <a:rPr lang="fr-FR" dirty="0" smtClean="0"/>
              <a:t>Le début de la généalogie en France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7199" y="1417638"/>
            <a:ext cx="438059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•</a:t>
            </a:r>
            <a:r>
              <a:rPr lang="fr-FR" dirty="0" smtClean="0"/>
              <a:t> 1954 : création du Cercle d’entraide généalogique, première association en France sur ce thème sous la présidence </a:t>
            </a:r>
          </a:p>
          <a:p>
            <a:r>
              <a:rPr lang="fr-FR" dirty="0" smtClean="0"/>
              <a:t>de l’Académicien Jean de la Varende.</a:t>
            </a:r>
          </a:p>
          <a:p>
            <a:endParaRPr lang="fr-FR" dirty="0" smtClean="0"/>
          </a:p>
          <a:p>
            <a:r>
              <a:rPr lang="fr-FR" dirty="0" smtClean="0"/>
              <a:t>•</a:t>
            </a:r>
            <a:r>
              <a:rPr lang="fr-FR" dirty="0" smtClean="0"/>
              <a:t> 1960 : environ 300 amateurs.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•</a:t>
            </a:r>
            <a:r>
              <a:rPr lang="fr-FR" dirty="0" smtClean="0"/>
              <a:t> 1968 : naissance de la première revue </a:t>
            </a:r>
          </a:p>
          <a:p>
            <a:r>
              <a:rPr lang="fr-FR" dirty="0" smtClean="0"/>
              <a:t>sur le sujet, </a:t>
            </a:r>
            <a:r>
              <a:rPr lang="fr-FR" i="1" dirty="0" smtClean="0"/>
              <a:t>Héraldique et généalogie.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•</a:t>
            </a:r>
            <a:r>
              <a:rPr lang="fr-FR" dirty="0" smtClean="0"/>
              <a:t> 1979 : naissance d’une revue plus grand public, la </a:t>
            </a:r>
            <a:r>
              <a:rPr lang="fr-FR" i="1" dirty="0" smtClean="0"/>
              <a:t>Revue française de généalogie.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•</a:t>
            </a:r>
            <a:r>
              <a:rPr lang="fr-FR" dirty="0" smtClean="0"/>
              <a:t> 1990 : déjà 300 associations régionales </a:t>
            </a:r>
          </a:p>
          <a:p>
            <a:r>
              <a:rPr lang="fr-FR" dirty="0" smtClean="0"/>
              <a:t>ou départementales. </a:t>
            </a:r>
          </a:p>
          <a:p>
            <a:endParaRPr lang="fr-FR" dirty="0" smtClean="0"/>
          </a:p>
          <a:p>
            <a:r>
              <a:rPr lang="fr-FR" dirty="0" smtClean="0"/>
              <a:t>• 1999 : 1,9 millions d’amateurs </a:t>
            </a:r>
          </a:p>
          <a:p>
            <a:r>
              <a:rPr lang="fr-FR" dirty="0" smtClean="0"/>
              <a:t>de généalogie (sondage IFOP).</a:t>
            </a:r>
            <a:endParaRPr lang="fr-FR" dirty="0"/>
          </a:p>
        </p:txBody>
      </p:sp>
      <p:pic>
        <p:nvPicPr>
          <p:cNvPr id="9" name="Image 8" descr="Capture d’écran 2016-10-22 à 22.05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093" y="1467150"/>
            <a:ext cx="1994807" cy="2815481"/>
          </a:xfrm>
          <a:prstGeom prst="rect">
            <a:avLst/>
          </a:prstGeom>
        </p:spPr>
      </p:pic>
      <p:pic>
        <p:nvPicPr>
          <p:cNvPr id="10" name="Image 9" descr="Capture d’écran 2016-10-22 à 22.06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046" y="3670300"/>
            <a:ext cx="2163897" cy="2825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fr-FR" dirty="0" smtClean="0"/>
              <a:t>Le développement </a:t>
            </a:r>
            <a:r>
              <a:rPr lang="fr-FR" dirty="0" smtClean="0"/>
              <a:t>avec </a:t>
            </a:r>
            <a:r>
              <a:rPr lang="fr-FR" dirty="0" smtClean="0"/>
              <a:t>Internet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7199" y="1241634"/>
            <a:ext cx="510348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• 1997 : création du site Geneanet.</a:t>
            </a:r>
          </a:p>
          <a:p>
            <a:r>
              <a:rPr lang="fr-FR" dirty="0" smtClean="0"/>
              <a:t>• 2000 : création du 2</a:t>
            </a:r>
            <a:r>
              <a:rPr lang="fr-FR" baseline="30000" dirty="0" smtClean="0"/>
              <a:t>e</a:t>
            </a:r>
            <a:r>
              <a:rPr lang="fr-FR" dirty="0" smtClean="0"/>
              <a:t> grand site de généalogie </a:t>
            </a:r>
          </a:p>
          <a:p>
            <a:r>
              <a:rPr lang="fr-FR" dirty="0" smtClean="0"/>
              <a:t>en France, genealogie.com.</a:t>
            </a:r>
          </a:p>
          <a:p>
            <a:r>
              <a:rPr lang="fr-FR" dirty="0" smtClean="0"/>
              <a:t>• 2002 : 2,4 </a:t>
            </a:r>
            <a:r>
              <a:rPr lang="fr-FR" dirty="0" smtClean="0"/>
              <a:t>millions d’amateurs</a:t>
            </a:r>
            <a:r>
              <a:rPr lang="fr-FR" dirty="0" smtClean="0"/>
              <a:t> (sondage Sofres).</a:t>
            </a:r>
          </a:p>
          <a:p>
            <a:r>
              <a:rPr lang="fr-FR" dirty="0" smtClean="0"/>
              <a:t>• 2003 : début des mises en ligne de l’état civil ancien par les archives départementales.</a:t>
            </a:r>
          </a:p>
          <a:p>
            <a:r>
              <a:rPr lang="fr-FR" dirty="0" smtClean="0"/>
              <a:t>• 2004 : 4,5 millions d’amateurs de généalogie </a:t>
            </a:r>
          </a:p>
          <a:p>
            <a:r>
              <a:rPr lang="fr-FR" dirty="0" smtClean="0"/>
              <a:t>selon l’Association </a:t>
            </a:r>
            <a:r>
              <a:rPr lang="fr-FR" dirty="0" smtClean="0"/>
              <a:t>des archivistes de </a:t>
            </a:r>
            <a:r>
              <a:rPr lang="fr-FR" dirty="0" smtClean="0"/>
              <a:t>France.</a:t>
            </a:r>
          </a:p>
          <a:p>
            <a:r>
              <a:rPr lang="fr-FR" dirty="0" smtClean="0"/>
              <a:t>• 2004 : création d’une 3</a:t>
            </a:r>
            <a:r>
              <a:rPr lang="fr-FR" baseline="30000" dirty="0" smtClean="0"/>
              <a:t>e</a:t>
            </a:r>
            <a:r>
              <a:rPr lang="fr-FR" dirty="0" smtClean="0"/>
              <a:t> revue, </a:t>
            </a:r>
            <a:r>
              <a:rPr lang="fr-FR" i="1" dirty="0" smtClean="0"/>
              <a:t>Votre généalogie,</a:t>
            </a:r>
          </a:p>
          <a:p>
            <a:r>
              <a:rPr lang="fr-FR" dirty="0" smtClean="0"/>
              <a:t>et d’une collection de guides pratiques aux Éditions Autrement.</a:t>
            </a:r>
          </a:p>
          <a:p>
            <a:r>
              <a:rPr lang="fr-FR" dirty="0" smtClean="0"/>
              <a:t>• 2005 : lancement de </a:t>
            </a:r>
            <a:r>
              <a:rPr lang="fr-FR" dirty="0" smtClean="0"/>
              <a:t>l’encyclopédie</a:t>
            </a:r>
            <a:r>
              <a:rPr lang="fr-FR" dirty="0" smtClean="0"/>
              <a:t> hebdo-</a:t>
            </a:r>
          </a:p>
          <a:p>
            <a:r>
              <a:rPr lang="fr-FR" dirty="0" smtClean="0"/>
              <a:t>madaire </a:t>
            </a:r>
            <a:r>
              <a:rPr lang="fr-FR" dirty="0" smtClean="0"/>
              <a:t>Hachette en fascicules,</a:t>
            </a:r>
            <a:r>
              <a:rPr lang="fr-FR" dirty="0" smtClean="0"/>
              <a:t> </a:t>
            </a:r>
            <a:r>
              <a:rPr lang="fr-FR" i="1" dirty="0" smtClean="0"/>
              <a:t>Généalogie facile</a:t>
            </a:r>
            <a:r>
              <a:rPr lang="fr-FR" dirty="0" smtClean="0"/>
              <a:t>, qui dépasse les 300 000 abonnés.</a:t>
            </a:r>
          </a:p>
          <a:p>
            <a:r>
              <a:rPr lang="fr-FR" dirty="0" smtClean="0"/>
              <a:t>• 2010 : 6 millions d’amateurs et 4 associations </a:t>
            </a:r>
          </a:p>
          <a:p>
            <a:r>
              <a:rPr lang="fr-FR" dirty="0" smtClean="0"/>
              <a:t>par département</a:t>
            </a:r>
          </a:p>
          <a:p>
            <a:r>
              <a:rPr lang="fr-FR" dirty="0" smtClean="0"/>
              <a:t>• 2011 : création de la collection de guides </a:t>
            </a:r>
          </a:p>
          <a:p>
            <a:r>
              <a:rPr lang="fr-FR" dirty="0" smtClean="0"/>
              <a:t>de généalogie des Éditions Archives &amp; Culture.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 descr="Capture d’écran 2016-10-22 à 22.12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770" y="1266290"/>
            <a:ext cx="3620303" cy="1781938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9" name="Image 8" descr="Capture d’écran 2016-10-22 à 22.13.40.png"/>
          <p:cNvPicPr>
            <a:picLocks noChangeAspect="1"/>
          </p:cNvPicPr>
          <p:nvPr/>
        </p:nvPicPr>
        <p:blipFill>
          <a:blip r:embed="rId3"/>
          <a:srcRect b="7777"/>
          <a:stretch>
            <a:fillRect/>
          </a:stretch>
        </p:blipFill>
        <p:spPr>
          <a:xfrm>
            <a:off x="5299770" y="4407613"/>
            <a:ext cx="3620303" cy="1910993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1958"/>
          </a:xfrm>
        </p:spPr>
        <p:txBody>
          <a:bodyPr>
            <a:normAutofit/>
          </a:bodyPr>
          <a:lstStyle/>
          <a:p>
            <a:r>
              <a:rPr lang="fr-FR" dirty="0" smtClean="0"/>
              <a:t>Aujourd’hui…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8987" y="871958"/>
            <a:ext cx="843128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• 10 millions de personnes en France ont commencé leur arbre généalogique.</a:t>
            </a:r>
          </a:p>
          <a:p>
            <a:r>
              <a:rPr lang="fr-FR" dirty="0" smtClean="0"/>
              <a:t>•</a:t>
            </a:r>
            <a:r>
              <a:rPr lang="fr-FR" dirty="0" smtClean="0"/>
              <a:t> La généalogie est entrée dans les programmes scolaires des écoles primaires.</a:t>
            </a:r>
          </a:p>
          <a:p>
            <a:r>
              <a:rPr lang="fr-FR" dirty="0" smtClean="0"/>
              <a:t>•</a:t>
            </a:r>
            <a:r>
              <a:rPr lang="fr-FR" dirty="0" smtClean="0"/>
              <a:t> Le site contributif Geneanet rassemble plus de 4 milliards d’anc</a:t>
            </a:r>
            <a:r>
              <a:rPr lang="fr-FR" dirty="0" smtClean="0"/>
              <a:t>êtres en ligne.</a:t>
            </a:r>
            <a:endParaRPr lang="fr-FR" dirty="0" smtClean="0"/>
          </a:p>
          <a:p>
            <a:r>
              <a:rPr lang="fr-FR" dirty="0" smtClean="0"/>
              <a:t>•</a:t>
            </a:r>
            <a:r>
              <a:rPr lang="fr-FR" dirty="0" smtClean="0"/>
              <a:t> La collection de guides de généalogie d’Archives &amp; Culture </a:t>
            </a:r>
          </a:p>
          <a:p>
            <a:r>
              <a:rPr lang="fr-FR" dirty="0" smtClean="0"/>
              <a:t>a dépassé les 50 titres différents, dont celui sur </a:t>
            </a:r>
            <a:r>
              <a:rPr lang="fr-FR" i="1" dirty="0" smtClean="0"/>
              <a:t>Rechercher ses anc</a:t>
            </a:r>
            <a:r>
              <a:rPr lang="fr-FR" i="1" dirty="0" smtClean="0"/>
              <a:t>êtres hongrois.</a:t>
            </a:r>
            <a:endParaRPr lang="fr-FR" dirty="0" smtClean="0"/>
          </a:p>
          <a:p>
            <a:r>
              <a:rPr lang="fr-FR" dirty="0" smtClean="0"/>
              <a:t>• Les salons se multiplient, en province comme à Paris. </a:t>
            </a:r>
            <a:endParaRPr lang="fr-FR" dirty="0" smtClean="0"/>
          </a:p>
        </p:txBody>
      </p:sp>
      <p:pic>
        <p:nvPicPr>
          <p:cNvPr id="8" name="Image 7" descr="Capture d’écran 2016-10-22 à 21.51.23.png"/>
          <p:cNvPicPr>
            <a:picLocks noChangeAspect="1"/>
          </p:cNvPicPr>
          <p:nvPr/>
        </p:nvPicPr>
        <p:blipFill>
          <a:blip r:embed="rId2"/>
          <a:srcRect b="13808"/>
          <a:stretch>
            <a:fillRect/>
          </a:stretch>
        </p:blipFill>
        <p:spPr>
          <a:xfrm>
            <a:off x="539958" y="2816905"/>
            <a:ext cx="5785171" cy="374108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540500" y="5156859"/>
            <a:ext cx="2319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salon de généalogie organisé par </a:t>
            </a:r>
          </a:p>
          <a:p>
            <a:r>
              <a:rPr lang="fr-FR" dirty="0" smtClean="0"/>
              <a:t>Archives &amp; Culture et </a:t>
            </a:r>
          </a:p>
          <a:p>
            <a:r>
              <a:rPr lang="fr-FR" dirty="0" smtClean="0"/>
              <a:t>la Mairie de Paris 15</a:t>
            </a:r>
            <a:r>
              <a:rPr lang="fr-FR" baseline="30000" dirty="0" smtClean="0"/>
              <a:t>e</a:t>
            </a:r>
            <a:endParaRPr lang="fr-FR" dirty="0" smtClean="0"/>
          </a:p>
          <a:p>
            <a:r>
              <a:rPr lang="fr-FR" dirty="0" smtClean="0"/>
              <a:t>11-12 mars 2016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9485"/>
          </a:xfrm>
        </p:spPr>
        <p:txBody>
          <a:bodyPr>
            <a:normAutofit/>
          </a:bodyPr>
          <a:lstStyle/>
          <a:p>
            <a:r>
              <a:rPr lang="fr-FR" dirty="0" smtClean="0"/>
              <a:t>Qui sont les généalogistes ?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58926" y="1061129"/>
            <a:ext cx="878507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•</a:t>
            </a:r>
            <a:r>
              <a:rPr lang="fr-FR" dirty="0" smtClean="0"/>
              <a:t> Autant d’hommes que de femmes.</a:t>
            </a:r>
          </a:p>
          <a:p>
            <a:r>
              <a:rPr lang="fr-FR" dirty="0" smtClean="0"/>
              <a:t>• Un éventail très large de dipl</a:t>
            </a:r>
            <a:r>
              <a:rPr lang="fr-FR" dirty="0" smtClean="0"/>
              <a:t>ôme (de : aucun diplôme jusqu’à bac + 8).</a:t>
            </a:r>
          </a:p>
          <a:p>
            <a:r>
              <a:rPr lang="fr-FR" dirty="0" smtClean="0"/>
              <a:t>• Une pratique de classe moyenne.</a:t>
            </a:r>
          </a:p>
          <a:p>
            <a:r>
              <a:rPr lang="fr-FR" dirty="0" smtClean="0"/>
              <a:t>• Opinions politiques totalement dispersées.</a:t>
            </a:r>
          </a:p>
          <a:p>
            <a:r>
              <a:rPr lang="fr-FR" dirty="0" smtClean="0"/>
              <a:t>• Une pratique facilitée par la gratuité des archives et leur mise en ligne sur Internet</a:t>
            </a:r>
            <a:r>
              <a:rPr lang="fr-FR" dirty="0" smtClean="0"/>
              <a:t>.</a:t>
            </a:r>
            <a:endParaRPr lang="fr-FR" dirty="0" smtClean="0"/>
          </a:p>
          <a:p>
            <a:r>
              <a:rPr lang="fr-FR" dirty="0" smtClean="0"/>
              <a:t>• Une recherche désormais centrée sur soi.</a:t>
            </a:r>
          </a:p>
        </p:txBody>
      </p:sp>
      <p:pic>
        <p:nvPicPr>
          <p:cNvPr id="8" name="Image 7" descr="Fotolia_57819994_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62" y="3023380"/>
            <a:ext cx="2794361" cy="3550642"/>
          </a:xfrm>
          <a:prstGeom prst="rect">
            <a:avLst/>
          </a:prstGeom>
        </p:spPr>
      </p:pic>
      <p:pic>
        <p:nvPicPr>
          <p:cNvPr id="9" name="Image 8" descr="Capture d’écran 2016-10-22 à 22.48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615" y="2921970"/>
            <a:ext cx="3096950" cy="36266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255037" y="3711026"/>
            <a:ext cx="25522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On est passé d’une recherche d’anc</a:t>
            </a:r>
            <a:r>
              <a:rPr lang="fr-FR" dirty="0" smtClean="0"/>
              <a:t>êtres nobles à une quête de l’histoire de ses ancêtres quels qu’ils soient : paysans, meuniers, artisans…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6987"/>
            <a:ext cx="8229600" cy="1491808"/>
          </a:xfrm>
        </p:spPr>
        <p:txBody>
          <a:bodyPr>
            <a:normAutofit/>
          </a:bodyPr>
          <a:lstStyle/>
          <a:p>
            <a:r>
              <a:rPr lang="fr-FR" dirty="0" smtClean="0"/>
              <a:t>Que lisent-ils </a:t>
            </a:r>
            <a:r>
              <a:rPr lang="fr-FR" dirty="0" smtClean="0"/>
              <a:t>: </a:t>
            </a:r>
            <a:r>
              <a:rPr lang="fr-FR" dirty="0" smtClean="0"/>
              <a:t>d’abord </a:t>
            </a:r>
            <a:r>
              <a:rPr lang="fr-FR" dirty="0" smtClean="0"/>
              <a:t>des guides </a:t>
            </a:r>
            <a:br>
              <a:rPr lang="fr-FR" dirty="0" smtClean="0"/>
            </a:br>
            <a:r>
              <a:rPr lang="fr-FR" dirty="0" smtClean="0"/>
              <a:t>généraux ou </a:t>
            </a:r>
            <a:r>
              <a:rPr lang="fr-FR" dirty="0" smtClean="0"/>
              <a:t>sur l’état civil…</a:t>
            </a:r>
            <a:endParaRPr lang="fr-FR" dirty="0"/>
          </a:p>
        </p:txBody>
      </p:sp>
      <p:pic>
        <p:nvPicPr>
          <p:cNvPr id="6" name="Image 5" descr="Capture d’écran 2015-01-15 à 17.30.21.png"/>
          <p:cNvPicPr>
            <a:picLocks noChangeAspect="1"/>
          </p:cNvPicPr>
          <p:nvPr/>
        </p:nvPicPr>
        <p:blipFill>
          <a:blip r:embed="rId2"/>
          <a:srcRect l="5171" t="3056" r="4579" b="2202"/>
          <a:stretch>
            <a:fillRect/>
          </a:stretch>
        </p:blipFill>
        <p:spPr>
          <a:xfrm>
            <a:off x="5204127" y="1679162"/>
            <a:ext cx="3303044" cy="4808306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7" name="Image 6" descr="Couverture ma généalogi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50" y="1679162"/>
            <a:ext cx="3642289" cy="4818215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  <a:outerShdw blurRad="50800" dist="38100" dir="2700000" algn="br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00" y="25400"/>
            <a:ext cx="8978900" cy="838338"/>
          </a:xfrm>
        </p:spPr>
        <p:txBody>
          <a:bodyPr>
            <a:normAutofit/>
          </a:bodyPr>
          <a:lstStyle/>
          <a:p>
            <a:r>
              <a:rPr lang="fr-FR" dirty="0" smtClean="0"/>
              <a:t>… puis sur les autres fonds d’archives…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73546" y="-12894275"/>
            <a:ext cx="3600000" cy="4798790"/>
          </a:xfrm>
          <a:prstGeom prst="rect">
            <a:avLst/>
          </a:prstGeom>
        </p:spPr>
      </p:pic>
      <p:pic>
        <p:nvPicPr>
          <p:cNvPr id="8" name="Image 7" descr="Capture d’écran 2015-01-15 à 17.54.54.png"/>
          <p:cNvPicPr>
            <a:picLocks noChangeAspect="1"/>
          </p:cNvPicPr>
          <p:nvPr/>
        </p:nvPicPr>
        <p:blipFill>
          <a:blip r:embed="rId3"/>
          <a:srcRect l="4353" t="3333" r="5379" b="3519"/>
          <a:stretch>
            <a:fillRect/>
          </a:stretch>
        </p:blipFill>
        <p:spPr>
          <a:xfrm>
            <a:off x="355599" y="952638"/>
            <a:ext cx="2230124" cy="318679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9" name="Image 8" descr="Notair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4562" t="3148" r="4562" b="3519"/>
              <a:stretch>
                <a:fillRect/>
              </a:stretch>
            </p:blipFill>
          </mc:Choice>
          <mc:Fallback>
            <p:blipFill>
              <a:blip r:embed="rId5"/>
              <a:srcRect l="4562" t="3148" r="4562" b="3519"/>
              <a:stretch>
                <a:fillRect/>
              </a:stretch>
            </p:blipFill>
          </mc:Fallback>
        </mc:AlternateContent>
        <p:spPr>
          <a:xfrm>
            <a:off x="4581392" y="952638"/>
            <a:ext cx="2200408" cy="318679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pic>
        <p:nvPicPr>
          <p:cNvPr id="10" name="Image 9" descr="Archives dommages de guer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523" y="3357795"/>
            <a:ext cx="2252538" cy="318679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pic>
        <p:nvPicPr>
          <p:cNvPr id="12" name="Image 11" descr="Capture d’écran 2015-01-15 à 17.31.06.png"/>
          <p:cNvPicPr>
            <a:picLocks noChangeAspect="1"/>
          </p:cNvPicPr>
          <p:nvPr/>
        </p:nvPicPr>
        <p:blipFill>
          <a:blip r:embed="rId7"/>
          <a:srcRect l="4188" t="5370" r="7812" b="4570"/>
          <a:stretch>
            <a:fillRect/>
          </a:stretch>
        </p:blipFill>
        <p:spPr>
          <a:xfrm>
            <a:off x="6464300" y="3357795"/>
            <a:ext cx="2235200" cy="3197139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6400" y="36987"/>
            <a:ext cx="8874299" cy="926461"/>
          </a:xfrm>
        </p:spPr>
        <p:txBody>
          <a:bodyPr>
            <a:normAutofit/>
          </a:bodyPr>
          <a:lstStyle/>
          <a:p>
            <a:r>
              <a:rPr lang="fr-FR" dirty="0" smtClean="0"/>
              <a:t>Des guides aussi sur les autres pays…</a:t>
            </a:r>
            <a:endParaRPr lang="fr-FR" dirty="0"/>
          </a:p>
        </p:txBody>
      </p:sp>
      <p:pic>
        <p:nvPicPr>
          <p:cNvPr id="11" name="Image 10" descr="Fotolia_53446995_M.jpg"/>
          <p:cNvPicPr>
            <a:picLocks noChangeAspect="1"/>
          </p:cNvPicPr>
          <p:nvPr/>
        </p:nvPicPr>
        <p:blipFill>
          <a:blip r:embed="rId2"/>
          <a:srcRect t="8709"/>
          <a:stretch>
            <a:fillRect/>
          </a:stretch>
        </p:blipFill>
        <p:spPr>
          <a:xfrm>
            <a:off x="2490593" y="776726"/>
            <a:ext cx="4100159" cy="3101724"/>
          </a:xfrm>
          <a:prstGeom prst="rect">
            <a:avLst/>
          </a:prstGeom>
        </p:spPr>
      </p:pic>
      <p:pic>
        <p:nvPicPr>
          <p:cNvPr id="12" name="Image 11" descr="Capture d’écran 2015-01-15 à 17.34.22.png"/>
          <p:cNvPicPr>
            <a:picLocks noChangeAspect="1"/>
          </p:cNvPicPr>
          <p:nvPr/>
        </p:nvPicPr>
        <p:blipFill>
          <a:blip r:embed="rId3"/>
          <a:srcRect l="4880" t="3775" r="5554" b="4899"/>
          <a:stretch>
            <a:fillRect/>
          </a:stretch>
        </p:blipFill>
        <p:spPr>
          <a:xfrm>
            <a:off x="269701" y="990767"/>
            <a:ext cx="2134588" cy="3106905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3" name="Image 12" descr="Capture d’écran 2015-01-15 à 17.36.09.png"/>
          <p:cNvPicPr>
            <a:picLocks noChangeAspect="1"/>
          </p:cNvPicPr>
          <p:nvPr/>
        </p:nvPicPr>
        <p:blipFill>
          <a:blip r:embed="rId4"/>
          <a:srcRect l="7070" t="3416" r="4781" b="4719"/>
          <a:stretch>
            <a:fillRect/>
          </a:stretch>
        </p:blipFill>
        <p:spPr>
          <a:xfrm>
            <a:off x="825678" y="3570224"/>
            <a:ext cx="2195020" cy="3106905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5" name="Image 14" descr="Capture d’écran 2015-01-15 à 17.37.02.png"/>
          <p:cNvPicPr>
            <a:picLocks noChangeAspect="1"/>
          </p:cNvPicPr>
          <p:nvPr/>
        </p:nvPicPr>
        <p:blipFill>
          <a:blip r:embed="rId5"/>
          <a:srcRect l="6857" t="4494" r="6765" b="5079"/>
          <a:stretch>
            <a:fillRect/>
          </a:stretch>
        </p:blipFill>
        <p:spPr>
          <a:xfrm>
            <a:off x="6677062" y="926461"/>
            <a:ext cx="2219342" cy="3171211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6" name="Image 15" descr="Capture d’écran 2015-01-15 à 17.39.50.png"/>
          <p:cNvPicPr>
            <a:picLocks noChangeAspect="1"/>
          </p:cNvPicPr>
          <p:nvPr/>
        </p:nvPicPr>
        <p:blipFill>
          <a:blip r:embed="rId6"/>
          <a:srcRect l="4817" t="3056" r="4486" b="2637"/>
          <a:stretch>
            <a:fillRect/>
          </a:stretch>
        </p:blipFill>
        <p:spPr>
          <a:xfrm>
            <a:off x="6189500" y="3503405"/>
            <a:ext cx="2280991" cy="3173724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7" name="Image 16" descr="Capture d’écran 2016-06-14 à 15.41.23.png"/>
          <p:cNvPicPr>
            <a:picLocks noChangeAspect="1"/>
          </p:cNvPicPr>
          <p:nvPr/>
        </p:nvPicPr>
        <p:blipFill>
          <a:blip r:embed="rId7"/>
          <a:srcRect b="3220"/>
          <a:stretch>
            <a:fillRect/>
          </a:stretch>
        </p:blipFill>
        <p:spPr>
          <a:xfrm>
            <a:off x="3523460" y="3573778"/>
            <a:ext cx="2222173" cy="3103351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83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… parce que les anc</a:t>
            </a:r>
            <a:r>
              <a:rPr lang="fr-FR" dirty="0" smtClean="0"/>
              <a:t>êtres viennent </a:t>
            </a:r>
            <a:br>
              <a:rPr lang="fr-FR" dirty="0" smtClean="0"/>
            </a:br>
            <a:r>
              <a:rPr lang="fr-FR" dirty="0" smtClean="0"/>
              <a:t>désormais souvent d’ailleurs</a:t>
            </a:r>
            <a:endParaRPr lang="fr-FR" dirty="0"/>
          </a:p>
        </p:txBody>
      </p:sp>
      <p:pic>
        <p:nvPicPr>
          <p:cNvPr id="7" name="Image 6" descr="Capture d’écran 2016-10-22 à 23.14.02.png"/>
          <p:cNvPicPr>
            <a:picLocks noChangeAspect="1"/>
          </p:cNvPicPr>
          <p:nvPr/>
        </p:nvPicPr>
        <p:blipFill>
          <a:blip r:embed="rId2"/>
          <a:srcRect t="3872"/>
          <a:stretch>
            <a:fillRect/>
          </a:stretch>
        </p:blipFill>
        <p:spPr>
          <a:xfrm>
            <a:off x="156995" y="1596947"/>
            <a:ext cx="3806575" cy="3366713"/>
          </a:xfrm>
          <a:prstGeom prst="rect">
            <a:avLst/>
          </a:prstGeom>
        </p:spPr>
      </p:pic>
      <p:pic>
        <p:nvPicPr>
          <p:cNvPr id="8" name="Image 7" descr="Capture d’écran 2016-10-22 à 23.15.18.png"/>
          <p:cNvPicPr>
            <a:picLocks noChangeAspect="1"/>
          </p:cNvPicPr>
          <p:nvPr/>
        </p:nvPicPr>
        <p:blipFill>
          <a:blip r:embed="rId3"/>
          <a:srcRect l="3363"/>
          <a:stretch>
            <a:fillRect/>
          </a:stretch>
        </p:blipFill>
        <p:spPr>
          <a:xfrm>
            <a:off x="4508500" y="2564430"/>
            <a:ext cx="4379267" cy="398534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34970" y="1776060"/>
            <a:ext cx="4939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% de généalogistes en France déclarant au moins  un anc</a:t>
            </a:r>
            <a:r>
              <a:rPr lang="fr-FR" dirty="0" smtClean="0"/>
              <a:t>être à l’étranger (chiffres 2011).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71690" y="5743168"/>
            <a:ext cx="425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Pays d’origine des anc</a:t>
            </a:r>
            <a:r>
              <a:rPr lang="fr-FR" dirty="0" smtClean="0"/>
              <a:t>êtres recherchés par les généalogistes en France (chiffres 2011).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3405</TotalTime>
  <Words>599</Words>
  <Application>Microsoft Macintosh PowerPoint</Application>
  <PresentationFormat>Présentation à l'écran (4:3)</PresentationFormat>
  <Paragraphs>67</Paragraphs>
  <Slides>16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La généalogie et ses livres en France  Marie-Odile Mergnac</vt:lpstr>
      <vt:lpstr>Le début de la généalogie en France</vt:lpstr>
      <vt:lpstr>Le développement avec Internet</vt:lpstr>
      <vt:lpstr>Aujourd’hui…</vt:lpstr>
      <vt:lpstr>Qui sont les généalogistes ?</vt:lpstr>
      <vt:lpstr>Que lisent-ils : d’abord des guides  généraux ou sur l’état civil…</vt:lpstr>
      <vt:lpstr>… puis sur les autres fonds d’archives…</vt:lpstr>
      <vt:lpstr>Des guides aussi sur les autres pays…</vt:lpstr>
      <vt:lpstr>… parce que les ancêtres viennent  désormais souvent d’ailleurs</vt:lpstr>
      <vt:lpstr>Les pratiquent évoluent :  le  généalogiste devient biographe</vt:lpstr>
      <vt:lpstr>D’où des recherches plus thématiques</vt:lpstr>
      <vt:lpstr>En essor : la généalogie des maisons…</vt:lpstr>
      <vt:lpstr>… les ouvrages sur les outils  comme Internet…</vt:lpstr>
      <vt:lpstr>… la paléographie…</vt:lpstr>
      <vt:lpstr>… ou la conservation des papiers  et photos de famille</vt:lpstr>
      <vt:lpstr>D’une pratique solitaire  vers un partage familial et associatif 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Marie Odile  Morin</dc:creator>
  <cp:lastModifiedBy>Marie Odile  Morin</cp:lastModifiedBy>
  <cp:revision>73</cp:revision>
  <dcterms:created xsi:type="dcterms:W3CDTF">2016-10-22T19:38:11Z</dcterms:created>
  <dcterms:modified xsi:type="dcterms:W3CDTF">2016-10-23T10:43:55Z</dcterms:modified>
</cp:coreProperties>
</file>